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8" r:id="rId26"/>
    <p:sldId id="289" r:id="rId27"/>
    <p:sldId id="290" r:id="rId28"/>
    <p:sldId id="291" r:id="rId29"/>
    <p:sldId id="292" r:id="rId30"/>
    <p:sldId id="282" r:id="rId31"/>
    <p:sldId id="283" r:id="rId32"/>
    <p:sldId id="284" r:id="rId33"/>
    <p:sldId id="285" r:id="rId34"/>
    <p:sldId id="286" r:id="rId35"/>
    <p:sldId id="287" r:id="rId36"/>
    <p:sldId id="293" r:id="rId37"/>
    <p:sldId id="294" r:id="rId38"/>
    <p:sldId id="29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50E9C0-9183-4186-B087-DB45CBD3653F}"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6EB2-9FA0-4F62-A268-99679FB64C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0E9C0-9183-4186-B087-DB45CBD3653F}"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6EB2-9FA0-4F62-A268-99679FB64C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0E9C0-9183-4186-B087-DB45CBD3653F}"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6EB2-9FA0-4F62-A268-99679FB64C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0E9C0-9183-4186-B087-DB45CBD3653F}"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6EB2-9FA0-4F62-A268-99679FB64C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0E9C0-9183-4186-B087-DB45CBD3653F}"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E6EB2-9FA0-4F62-A268-99679FB64C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50E9C0-9183-4186-B087-DB45CBD3653F}"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6EB2-9FA0-4F62-A268-99679FB64C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50E9C0-9183-4186-B087-DB45CBD3653F}" type="datetimeFigureOut">
              <a:rPr lang="en-US" smtClean="0"/>
              <a:pPr/>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E6EB2-9FA0-4F62-A268-99679FB64C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0E9C0-9183-4186-B087-DB45CBD3653F}" type="datetimeFigureOut">
              <a:rPr lang="en-US" smtClean="0"/>
              <a:pPr/>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E6EB2-9FA0-4F62-A268-99679FB64C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0E9C0-9183-4186-B087-DB45CBD3653F}" type="datetimeFigureOut">
              <a:rPr lang="en-US" smtClean="0"/>
              <a:pPr/>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E6EB2-9FA0-4F62-A268-99679FB64C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0E9C0-9183-4186-B087-DB45CBD3653F}"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E6EB2-9FA0-4F62-A268-99679FB64CF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250E9C0-9183-4186-B087-DB45CBD3653F}" type="datetimeFigureOut">
              <a:rPr lang="en-US" smtClean="0"/>
              <a:pPr/>
              <a:t>9/9/2014</a:t>
            </a:fld>
            <a:endParaRPr lang="en-US"/>
          </a:p>
        </p:txBody>
      </p:sp>
      <p:sp>
        <p:nvSpPr>
          <p:cNvPr id="9" name="Slide Number Placeholder 8"/>
          <p:cNvSpPr>
            <a:spLocks noGrp="1"/>
          </p:cNvSpPr>
          <p:nvPr>
            <p:ph type="sldNum" sz="quarter" idx="11"/>
          </p:nvPr>
        </p:nvSpPr>
        <p:spPr/>
        <p:txBody>
          <a:bodyPr/>
          <a:lstStyle/>
          <a:p>
            <a:fld id="{29EE6EB2-9FA0-4F62-A268-99679FB64CF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9EE6EB2-9FA0-4F62-A268-99679FB64CF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250E9C0-9183-4186-B087-DB45CBD3653F}" type="datetimeFigureOut">
              <a:rPr lang="en-US" smtClean="0"/>
              <a:pPr/>
              <a:t>9/9/2014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5.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8.wmf"/><Relationship Id="rId5" Type="http://schemas.openxmlformats.org/officeDocument/2006/relationships/oleObject" Target="../embeddings/oleObject20.bin"/><Relationship Id="rId4" Type="http://schemas.openxmlformats.org/officeDocument/2006/relationships/image" Target="../media/image17.wmf"/><Relationship Id="rId9" Type="http://schemas.openxmlformats.org/officeDocument/2006/relationships/image" Target="../media/image19.wmf"/></Relationships>
</file>

<file path=ppt/slides/_rels/slide17.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0.wmf"/><Relationship Id="rId5" Type="http://schemas.openxmlformats.org/officeDocument/2006/relationships/oleObject" Target="../embeddings/oleObject24.bin"/><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4.wmf"/><Relationship Id="rId5" Type="http://schemas.openxmlformats.org/officeDocument/2006/relationships/oleObject" Target="../embeddings/oleObject28.bin"/><Relationship Id="rId4" Type="http://schemas.openxmlformats.org/officeDocument/2006/relationships/image" Target="../media/image23.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27.wmf"/><Relationship Id="rId5" Type="http://schemas.openxmlformats.org/officeDocument/2006/relationships/oleObject" Target="../embeddings/oleObject31.bin"/><Relationship Id="rId4" Type="http://schemas.openxmlformats.org/officeDocument/2006/relationships/image" Target="../media/image26.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8.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29.wmf"/><Relationship Id="rId5" Type="http://schemas.openxmlformats.org/officeDocument/2006/relationships/oleObject" Target="../embeddings/oleObject34.bin"/><Relationship Id="rId4" Type="http://schemas.openxmlformats.org/officeDocument/2006/relationships/image" Target="../media/image28.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29.wmf"/><Relationship Id="rId5" Type="http://schemas.openxmlformats.org/officeDocument/2006/relationships/oleObject" Target="../embeddings/oleObject36.bin"/><Relationship Id="rId4" Type="http://schemas.openxmlformats.org/officeDocument/2006/relationships/image" Target="../media/image28.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30.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Dimensional   Analysis</a:t>
            </a:r>
            <a:endParaRPr lang="en-US" dirty="0"/>
          </a:p>
        </p:txBody>
      </p:sp>
      <p:sp>
        <p:nvSpPr>
          <p:cNvPr id="3" name="Subtitle 2"/>
          <p:cNvSpPr>
            <a:spLocks noGrp="1"/>
          </p:cNvSpPr>
          <p:nvPr>
            <p:ph type="subTitle" idx="1"/>
          </p:nvPr>
        </p:nvSpPr>
        <p:spPr/>
        <p:txBody>
          <a:bodyPr/>
          <a:lstStyle/>
          <a:p>
            <a:r>
              <a:rPr lang="en-US" smtClean="0"/>
              <a:t>Unit conversions to powerfully solve problems.</a:t>
            </a:r>
            <a:endParaRPr lang="en-US" dirty="0" smtClean="0"/>
          </a:p>
        </p:txBody>
      </p:sp>
    </p:spTree>
    <p:extLst>
      <p:ext uri="{BB962C8B-B14F-4D97-AF65-F5344CB8AC3E}">
        <p14:creationId xmlns:p14="http://schemas.microsoft.com/office/powerpoint/2010/main" val="2743852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7696200" cy="5262979"/>
          </a:xfrm>
          <a:prstGeom prst="rect">
            <a:avLst/>
          </a:prstGeom>
          <a:noFill/>
        </p:spPr>
        <p:txBody>
          <a:bodyPr wrap="square" rtlCol="0">
            <a:spAutoFit/>
          </a:bodyPr>
          <a:lstStyle/>
          <a:p>
            <a:r>
              <a:rPr lang="en-US" sz="2400" dirty="0" smtClean="0"/>
              <a:t>So </a:t>
            </a:r>
            <a:r>
              <a:rPr lang="en-US" sz="2400" dirty="0" smtClean="0">
                <a:solidFill>
                  <a:srgbClr val="0070C0"/>
                </a:solidFill>
              </a:rPr>
              <a:t>dimensional analysis </a:t>
            </a:r>
            <a:r>
              <a:rPr lang="en-US" sz="2400" dirty="0" smtClean="0"/>
              <a:t>works like this:</a:t>
            </a:r>
          </a:p>
          <a:p>
            <a:endParaRPr lang="en-US" sz="2400" dirty="0"/>
          </a:p>
          <a:p>
            <a:r>
              <a:rPr lang="en-US" sz="2400" dirty="0" smtClean="0"/>
              <a:t>From a question:     22.4 in  = ?  cm</a:t>
            </a:r>
          </a:p>
          <a:p>
            <a:endParaRPr lang="en-US" sz="2400" dirty="0"/>
          </a:p>
          <a:p>
            <a:r>
              <a:rPr lang="en-US" sz="2400" dirty="0" smtClean="0"/>
              <a:t>Start with a true equation:   22.4 </a:t>
            </a:r>
            <a:r>
              <a:rPr lang="en-US" sz="2400" dirty="0" smtClean="0">
                <a:solidFill>
                  <a:schemeClr val="accent5">
                    <a:lumMod val="75000"/>
                  </a:schemeClr>
                </a:solidFill>
              </a:rPr>
              <a:t>in</a:t>
            </a:r>
            <a:r>
              <a:rPr lang="en-US" sz="2400" dirty="0" smtClean="0"/>
              <a:t>  =  22.4 in</a:t>
            </a:r>
          </a:p>
          <a:p>
            <a:endParaRPr lang="en-US" sz="2400" dirty="0"/>
          </a:p>
          <a:p>
            <a:r>
              <a:rPr lang="en-US" sz="2400" dirty="0" smtClean="0"/>
              <a:t>Find an identity that relates </a:t>
            </a:r>
            <a:r>
              <a:rPr lang="en-US" sz="2400" dirty="0" smtClean="0">
                <a:solidFill>
                  <a:schemeClr val="accent5">
                    <a:lumMod val="75000"/>
                  </a:schemeClr>
                </a:solidFill>
              </a:rPr>
              <a:t>starting units </a:t>
            </a:r>
            <a:r>
              <a:rPr lang="en-US" sz="2400" dirty="0" smtClean="0"/>
              <a:t>to </a:t>
            </a:r>
            <a:r>
              <a:rPr lang="en-US" sz="2400" dirty="0" smtClean="0">
                <a:solidFill>
                  <a:schemeClr val="accent2">
                    <a:lumMod val="75000"/>
                  </a:schemeClr>
                </a:solidFill>
              </a:rPr>
              <a:t>final units.</a:t>
            </a:r>
          </a:p>
          <a:p>
            <a:endParaRPr lang="en-US" sz="2400" dirty="0"/>
          </a:p>
          <a:p>
            <a:r>
              <a:rPr lang="en-US" sz="2400" dirty="0" smtClean="0"/>
              <a:t>1</a:t>
            </a:r>
            <a:r>
              <a:rPr lang="en-US" sz="2400" dirty="0" smtClean="0">
                <a:solidFill>
                  <a:schemeClr val="accent5">
                    <a:lumMod val="75000"/>
                  </a:schemeClr>
                </a:solidFill>
              </a:rPr>
              <a:t> in </a:t>
            </a:r>
            <a:r>
              <a:rPr lang="en-US" sz="2400" dirty="0" smtClean="0"/>
              <a:t>= 2.54 </a:t>
            </a:r>
            <a:r>
              <a:rPr lang="en-US" sz="2400" dirty="0" smtClean="0">
                <a:solidFill>
                  <a:schemeClr val="accent2">
                    <a:lumMod val="75000"/>
                  </a:schemeClr>
                </a:solidFill>
              </a:rPr>
              <a:t>cm</a:t>
            </a:r>
          </a:p>
          <a:p>
            <a:endParaRPr lang="en-US" sz="2400" dirty="0"/>
          </a:p>
          <a:p>
            <a:r>
              <a:rPr lang="en-US" sz="2400" dirty="0" smtClean="0"/>
              <a:t>Make and add a conversion factor so starting units will cancel.</a:t>
            </a:r>
            <a:endParaRPr lang="en-US" sz="2400" dirty="0"/>
          </a:p>
          <a:p>
            <a:endParaRPr lang="en-US" sz="2400" dirty="0" smtClean="0"/>
          </a:p>
          <a:p>
            <a:r>
              <a:rPr lang="en-US" sz="2400" dirty="0" smtClean="0"/>
              <a:t>22.4 in  = 22.4 in x                =  56.896 cm  → 56.9 cm</a:t>
            </a:r>
            <a:endParaRPr lang="en-US" sz="2400" dirty="0"/>
          </a:p>
        </p:txBody>
      </p:sp>
      <p:graphicFrame>
        <p:nvGraphicFramePr>
          <p:cNvPr id="3" name="Object 2"/>
          <p:cNvGraphicFramePr>
            <a:graphicFrameLocks noChangeAspect="1"/>
          </p:cNvGraphicFramePr>
          <p:nvPr>
            <p:extLst>
              <p:ext uri="{D42A27DB-BD31-4B8C-83A1-F6EECF244321}">
                <p14:modId xmlns:p14="http://schemas.microsoft.com/office/powerpoint/2010/main" val="2790467373"/>
              </p:ext>
            </p:extLst>
          </p:nvPr>
        </p:nvGraphicFramePr>
        <p:xfrm>
          <a:off x="2895600" y="5181600"/>
          <a:ext cx="989724" cy="717550"/>
        </p:xfrm>
        <a:graphic>
          <a:graphicData uri="http://schemas.openxmlformats.org/presentationml/2006/ole">
            <mc:AlternateContent xmlns:mc="http://schemas.openxmlformats.org/markup-compatibility/2006">
              <mc:Choice xmlns:v="urn:schemas-microsoft-com:vml" Requires="v">
                <p:oleObj spid="_x0000_s7185" name="Equation" r:id="rId3" imgW="507960" imgH="368280" progId="Equation.DSMT4">
                  <p:embed/>
                </p:oleObj>
              </mc:Choice>
              <mc:Fallback>
                <p:oleObj name="Equation" r:id="rId3" imgW="507960" imgH="368280" progId="Equation.DSMT4">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5181600"/>
                        <a:ext cx="989724" cy="717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47755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 Conversions</a:t>
            </a:r>
            <a:endParaRPr lang="en-US" dirty="0"/>
          </a:p>
        </p:txBody>
      </p:sp>
      <p:sp>
        <p:nvSpPr>
          <p:cNvPr id="3" name="Content Placeholder 2"/>
          <p:cNvSpPr>
            <a:spLocks noGrp="1"/>
          </p:cNvSpPr>
          <p:nvPr>
            <p:ph idx="1"/>
          </p:nvPr>
        </p:nvSpPr>
        <p:spPr/>
        <p:txBody>
          <a:bodyPr/>
          <a:lstStyle/>
          <a:p>
            <a:r>
              <a:rPr lang="en-US" dirty="0" smtClean="0"/>
              <a:t>4.0x10²¹ pm =  ? Gm</a:t>
            </a:r>
          </a:p>
          <a:p>
            <a:endParaRPr lang="en-US" dirty="0"/>
          </a:p>
          <a:p>
            <a:r>
              <a:rPr lang="en-US" dirty="0" smtClean="0"/>
              <a:t>4.0x10²¹ pm = 4.0x10²¹ pm x  ?</a:t>
            </a:r>
          </a:p>
          <a:p>
            <a:endParaRPr lang="en-US" dirty="0"/>
          </a:p>
          <a:p>
            <a:r>
              <a:rPr lang="en-US" dirty="0" smtClean="0"/>
              <a:t>On the metric sheet   p = 10</a:t>
            </a:r>
            <a:r>
              <a:rPr lang="en-US" dirty="0" smtClean="0">
                <a:latin typeface="Calibri"/>
              </a:rPr>
              <a:t>⁻¹²    and    G = 10⁹</a:t>
            </a:r>
          </a:p>
          <a:p>
            <a:endParaRPr lang="en-US" dirty="0">
              <a:latin typeface="Calibri"/>
            </a:endParaRPr>
          </a:p>
          <a:p>
            <a:r>
              <a:rPr lang="en-US" dirty="0" smtClean="0">
                <a:latin typeface="Calibri"/>
              </a:rPr>
              <a:t>So how to convert pm to Gm ?  </a:t>
            </a:r>
          </a:p>
          <a:p>
            <a:endParaRPr lang="en-US" dirty="0">
              <a:latin typeface="Calibri"/>
            </a:endParaRPr>
          </a:p>
          <a:p>
            <a:r>
              <a:rPr lang="en-US" dirty="0" smtClean="0">
                <a:latin typeface="Calibri"/>
              </a:rPr>
              <a:t>Use two steps  pm → m    and then   m →  Gm</a:t>
            </a:r>
          </a:p>
          <a:p>
            <a:endParaRPr lang="en-US" dirty="0">
              <a:latin typeface="Calibri"/>
            </a:endParaRPr>
          </a:p>
          <a:p>
            <a:r>
              <a:rPr lang="en-US" dirty="0" smtClean="0">
                <a:latin typeface="Calibri"/>
              </a:rPr>
              <a:t>So what is the first conversion?</a:t>
            </a:r>
            <a:endParaRPr lang="en-US" dirty="0"/>
          </a:p>
        </p:txBody>
      </p:sp>
    </p:spTree>
    <p:extLst>
      <p:ext uri="{BB962C8B-B14F-4D97-AF65-F5344CB8AC3E}">
        <p14:creationId xmlns:p14="http://schemas.microsoft.com/office/powerpoint/2010/main" val="3123799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 Conversions</a:t>
            </a:r>
            <a:endParaRPr lang="en-US" dirty="0"/>
          </a:p>
        </p:txBody>
      </p:sp>
      <p:sp>
        <p:nvSpPr>
          <p:cNvPr id="3" name="Content Placeholder 2"/>
          <p:cNvSpPr>
            <a:spLocks noGrp="1"/>
          </p:cNvSpPr>
          <p:nvPr>
            <p:ph idx="1"/>
          </p:nvPr>
        </p:nvSpPr>
        <p:spPr/>
        <p:txBody>
          <a:bodyPr/>
          <a:lstStyle/>
          <a:p>
            <a:r>
              <a:rPr lang="en-US" dirty="0" smtClean="0"/>
              <a:t>4.0x10²¹ pm =  ? Gm</a:t>
            </a:r>
          </a:p>
          <a:p>
            <a:endParaRPr lang="en-US" dirty="0"/>
          </a:p>
          <a:p>
            <a:r>
              <a:rPr lang="en-US" dirty="0" smtClean="0"/>
              <a:t>4.0x10²¹ pm = 4.0x10²¹ </a:t>
            </a:r>
            <a:r>
              <a:rPr lang="en-US" dirty="0" smtClean="0">
                <a:solidFill>
                  <a:srgbClr val="0070C0"/>
                </a:solidFill>
              </a:rPr>
              <a:t>pm</a:t>
            </a:r>
            <a:r>
              <a:rPr lang="en-US" dirty="0" smtClean="0"/>
              <a:t> x  ?</a:t>
            </a:r>
          </a:p>
          <a:p>
            <a:endParaRPr lang="en-US" dirty="0"/>
          </a:p>
          <a:p>
            <a:r>
              <a:rPr lang="en-US" dirty="0" smtClean="0"/>
              <a:t>On the metric sheet   p = 10</a:t>
            </a:r>
            <a:r>
              <a:rPr lang="en-US" dirty="0" smtClean="0">
                <a:latin typeface="Calibri"/>
              </a:rPr>
              <a:t>⁻¹²    </a:t>
            </a:r>
          </a:p>
          <a:p>
            <a:endParaRPr lang="en-US" dirty="0">
              <a:latin typeface="Calibri"/>
            </a:endParaRPr>
          </a:p>
          <a:p>
            <a:r>
              <a:rPr lang="en-US" dirty="0" smtClean="0">
                <a:latin typeface="Calibri"/>
              </a:rPr>
              <a:t>We need   </a:t>
            </a:r>
            <a:r>
              <a:rPr lang="en-US" dirty="0" smtClean="0">
                <a:solidFill>
                  <a:srgbClr val="0070C0"/>
                </a:solidFill>
                <a:latin typeface="Calibri"/>
              </a:rPr>
              <a:t>pm</a:t>
            </a:r>
            <a:r>
              <a:rPr lang="en-US" dirty="0" smtClean="0">
                <a:latin typeface="Calibri"/>
              </a:rPr>
              <a:t> in the denominator.  Should we use</a:t>
            </a:r>
          </a:p>
          <a:p>
            <a:endParaRPr lang="en-US" dirty="0">
              <a:latin typeface="Calibri"/>
            </a:endParaRPr>
          </a:p>
          <a:p>
            <a:pPr marL="114300" indent="0">
              <a:buNone/>
            </a:pPr>
            <a:r>
              <a:rPr lang="en-US" dirty="0" smtClean="0">
                <a:latin typeface="Calibri"/>
              </a:rPr>
              <a:t>                                                                            </a:t>
            </a:r>
            <a:r>
              <a:rPr lang="en-US" sz="3200" dirty="0" smtClean="0">
                <a:latin typeface="Calibri"/>
              </a:rPr>
              <a:t>?</a:t>
            </a:r>
            <a:endParaRPr lang="en-US" sz="3200" dirty="0">
              <a:latin typeface="Calibri"/>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507163401"/>
              </p:ext>
            </p:extLst>
          </p:nvPr>
        </p:nvGraphicFramePr>
        <p:xfrm>
          <a:off x="2133600" y="4724400"/>
          <a:ext cx="2802731" cy="838200"/>
        </p:xfrm>
        <a:graphic>
          <a:graphicData uri="http://schemas.openxmlformats.org/presentationml/2006/ole">
            <mc:AlternateContent xmlns:mc="http://schemas.openxmlformats.org/markup-compatibility/2006">
              <mc:Choice xmlns:v="urn:schemas-microsoft-com:vml" Requires="v">
                <p:oleObj spid="_x0000_s8204" name="Equation" r:id="rId3" imgW="1358640" imgH="406080" progId="Equation.DSMT4">
                  <p:embed/>
                </p:oleObj>
              </mc:Choice>
              <mc:Fallback>
                <p:oleObj name="Equation" r:id="rId3" imgW="1358640" imgH="406080" progId="Equation.DSMT4">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4724400"/>
                        <a:ext cx="2802731"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67875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 Conversions</a:t>
            </a:r>
            <a:endParaRPr lang="en-US" dirty="0"/>
          </a:p>
        </p:txBody>
      </p:sp>
      <p:sp>
        <p:nvSpPr>
          <p:cNvPr id="3" name="Content Placeholder 2"/>
          <p:cNvSpPr>
            <a:spLocks noGrp="1"/>
          </p:cNvSpPr>
          <p:nvPr>
            <p:ph idx="1"/>
          </p:nvPr>
        </p:nvSpPr>
        <p:spPr/>
        <p:txBody>
          <a:bodyPr>
            <a:normAutofit lnSpcReduction="10000"/>
          </a:bodyPr>
          <a:lstStyle/>
          <a:p>
            <a:r>
              <a:rPr lang="en-US" dirty="0" smtClean="0"/>
              <a:t>4.0x10²¹ pm =  ? Gm</a:t>
            </a:r>
          </a:p>
          <a:p>
            <a:endParaRPr lang="en-US" dirty="0"/>
          </a:p>
          <a:p>
            <a:r>
              <a:rPr lang="en-US" dirty="0" smtClean="0"/>
              <a:t>4.0x10²¹ pm = 4.0x10²¹ pm x  ?</a:t>
            </a:r>
          </a:p>
          <a:p>
            <a:endParaRPr lang="en-US" dirty="0"/>
          </a:p>
          <a:p>
            <a:r>
              <a:rPr lang="en-US" dirty="0" smtClean="0"/>
              <a:t>On the metric sheet   p = 10</a:t>
            </a:r>
            <a:r>
              <a:rPr lang="en-US" dirty="0" smtClean="0">
                <a:latin typeface="Calibri"/>
              </a:rPr>
              <a:t>⁻¹²    </a:t>
            </a:r>
            <a:r>
              <a:rPr lang="en-US" dirty="0" smtClean="0">
                <a:solidFill>
                  <a:srgbClr val="FF0000"/>
                </a:solidFill>
                <a:latin typeface="Calibri"/>
              </a:rPr>
              <a:t>So</a:t>
            </a:r>
            <a:r>
              <a:rPr lang="en-US" dirty="0" smtClean="0">
                <a:latin typeface="Calibri"/>
              </a:rPr>
              <a:t>   1 p</a:t>
            </a:r>
            <a:r>
              <a:rPr lang="en-US" dirty="0" smtClean="0">
                <a:solidFill>
                  <a:srgbClr val="FF0000"/>
                </a:solidFill>
                <a:latin typeface="Calibri"/>
              </a:rPr>
              <a:t>m</a:t>
            </a:r>
            <a:r>
              <a:rPr lang="en-US" dirty="0" smtClean="0">
                <a:latin typeface="Calibri"/>
              </a:rPr>
              <a:t> = 10⁻¹² </a:t>
            </a:r>
            <a:r>
              <a:rPr lang="en-US" dirty="0" smtClean="0">
                <a:solidFill>
                  <a:srgbClr val="FF0000"/>
                </a:solidFill>
                <a:latin typeface="Calibri"/>
              </a:rPr>
              <a:t>m</a:t>
            </a:r>
          </a:p>
          <a:p>
            <a:endParaRPr lang="en-US" dirty="0">
              <a:solidFill>
                <a:srgbClr val="FF0000"/>
              </a:solidFill>
              <a:latin typeface="Calibri"/>
            </a:endParaRPr>
          </a:p>
          <a:p>
            <a:pPr>
              <a:spcAft>
                <a:spcPts val="1200"/>
              </a:spcAft>
            </a:pPr>
            <a:r>
              <a:rPr lang="en-US" dirty="0" smtClean="0">
                <a:latin typeface="Calibri"/>
              </a:rPr>
              <a:t>Likewise    G = 10⁹    so     1 G</a:t>
            </a:r>
            <a:r>
              <a:rPr lang="en-US" dirty="0" smtClean="0">
                <a:solidFill>
                  <a:srgbClr val="FF0000"/>
                </a:solidFill>
                <a:latin typeface="Calibri"/>
              </a:rPr>
              <a:t>m</a:t>
            </a:r>
            <a:r>
              <a:rPr lang="en-US" dirty="0" smtClean="0">
                <a:latin typeface="Calibri"/>
              </a:rPr>
              <a:t>  = 10⁹ </a:t>
            </a:r>
            <a:r>
              <a:rPr lang="en-US" dirty="0" smtClean="0">
                <a:solidFill>
                  <a:srgbClr val="FF0000"/>
                </a:solidFill>
                <a:latin typeface="Calibri"/>
              </a:rPr>
              <a:t>m</a:t>
            </a:r>
          </a:p>
          <a:p>
            <a:endParaRPr lang="en-US" dirty="0">
              <a:solidFill>
                <a:srgbClr val="FF0000"/>
              </a:solidFill>
              <a:latin typeface="Calibri"/>
            </a:endParaRPr>
          </a:p>
          <a:p>
            <a:r>
              <a:rPr lang="en-US" dirty="0" smtClean="0">
                <a:solidFill>
                  <a:schemeClr val="accent2">
                    <a:lumMod val="75000"/>
                  </a:schemeClr>
                </a:solidFill>
              </a:rPr>
              <a:t>4.0x10²¹ pm </a:t>
            </a:r>
            <a:r>
              <a:rPr lang="en-US" dirty="0" smtClean="0"/>
              <a:t>= 4.0x10²¹ pm x                                  =  </a:t>
            </a:r>
            <a:r>
              <a:rPr lang="en-US" dirty="0" smtClean="0">
                <a:solidFill>
                  <a:schemeClr val="accent2">
                    <a:lumMod val="75000"/>
                  </a:schemeClr>
                </a:solidFill>
              </a:rPr>
              <a:t>4.0 Gm</a:t>
            </a:r>
            <a:endParaRPr lang="en-US" dirty="0" smtClean="0">
              <a:solidFill>
                <a:schemeClr val="accent2">
                  <a:lumMod val="75000"/>
                </a:schemeClr>
              </a:solidFill>
              <a:latin typeface="Calibri"/>
            </a:endParaRPr>
          </a:p>
          <a:p>
            <a:endParaRPr lang="en-US" dirty="0">
              <a:latin typeface="Calibri"/>
            </a:endParaRPr>
          </a:p>
          <a:p>
            <a:pPr marL="114300" indent="0">
              <a:buNone/>
            </a:pPr>
            <a:endParaRPr lang="en-US" dirty="0">
              <a:latin typeface="Calibri"/>
            </a:endParaRPr>
          </a:p>
          <a:p>
            <a:pPr marL="114300" indent="0">
              <a:buNone/>
            </a:pPr>
            <a:r>
              <a:rPr lang="en-US" dirty="0" smtClean="0">
                <a:latin typeface="Calibri"/>
              </a:rPr>
              <a:t>                                                                           </a:t>
            </a:r>
            <a:endParaRPr lang="en-US" sz="3200" dirty="0">
              <a:latin typeface="Calibri"/>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217106149"/>
              </p:ext>
            </p:extLst>
          </p:nvPr>
        </p:nvGraphicFramePr>
        <p:xfrm>
          <a:off x="4114800" y="4495800"/>
          <a:ext cx="1964532" cy="838200"/>
        </p:xfrm>
        <a:graphic>
          <a:graphicData uri="http://schemas.openxmlformats.org/presentationml/2006/ole">
            <mc:AlternateContent xmlns:mc="http://schemas.openxmlformats.org/markup-compatibility/2006">
              <mc:Choice xmlns:v="urn:schemas-microsoft-com:vml" Requires="v">
                <p:oleObj spid="_x0000_s9228" name="Equation" r:id="rId3" imgW="952200" imgH="406080" progId="Equation.DSMT4">
                  <p:embed/>
                </p:oleObj>
              </mc:Choice>
              <mc:Fallback>
                <p:oleObj name="Equation" r:id="rId3" imgW="952200" imgH="406080" progId="Equation.DSMT4">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4495800"/>
                        <a:ext cx="1964532"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79612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 Conversions 2</a:t>
            </a:r>
            <a:endParaRPr lang="en-US" dirty="0"/>
          </a:p>
        </p:txBody>
      </p:sp>
      <p:sp>
        <p:nvSpPr>
          <p:cNvPr id="3" name="Content Placeholder 2"/>
          <p:cNvSpPr>
            <a:spLocks noGrp="1"/>
          </p:cNvSpPr>
          <p:nvPr>
            <p:ph idx="1"/>
          </p:nvPr>
        </p:nvSpPr>
        <p:spPr/>
        <p:txBody>
          <a:bodyPr>
            <a:normAutofit/>
          </a:bodyPr>
          <a:lstStyle/>
          <a:p>
            <a:pPr>
              <a:spcAft>
                <a:spcPts val="600"/>
              </a:spcAft>
            </a:pPr>
            <a:r>
              <a:rPr lang="en-US" sz="2400" dirty="0" smtClean="0"/>
              <a:t>7.0x10²⁵ nm³ = ? </a:t>
            </a:r>
            <a:r>
              <a:rPr lang="en-US" sz="2400" dirty="0" err="1" smtClean="0"/>
              <a:t>kL</a:t>
            </a:r>
            <a:endParaRPr lang="en-US" sz="2400" dirty="0"/>
          </a:p>
          <a:p>
            <a:r>
              <a:rPr lang="en-US" sz="2400" dirty="0" smtClean="0"/>
              <a:t>By definition  </a:t>
            </a:r>
            <a:r>
              <a:rPr lang="en-US" sz="2400" dirty="0" smtClean="0">
                <a:solidFill>
                  <a:srgbClr val="92D050"/>
                </a:solidFill>
              </a:rPr>
              <a:t>1 cm³ = 1 mL   </a:t>
            </a:r>
            <a:r>
              <a:rPr lang="en-US" sz="2400" dirty="0" smtClean="0"/>
              <a:t>so we can use that to switch</a:t>
            </a:r>
          </a:p>
          <a:p>
            <a:pPr marL="114300" indent="0">
              <a:buNone/>
            </a:pPr>
            <a:r>
              <a:rPr lang="en-US" sz="2400" dirty="0" smtClean="0"/>
              <a:t>    from one kind of volume measurement to the other.</a:t>
            </a:r>
          </a:p>
          <a:p>
            <a:pPr marL="114300" indent="0">
              <a:buNone/>
            </a:pPr>
            <a:r>
              <a:rPr lang="en-US" sz="2400" dirty="0" smtClean="0"/>
              <a:t>    So the first challenge is to get from  nm³  to  cm³.</a:t>
            </a:r>
          </a:p>
          <a:p>
            <a:pPr marL="114300" indent="0">
              <a:buNone/>
            </a:pPr>
            <a:r>
              <a:rPr lang="en-US" sz="2400" dirty="0"/>
              <a:t> </a:t>
            </a:r>
            <a:r>
              <a:rPr lang="en-US" sz="2400" dirty="0" smtClean="0"/>
              <a:t>   This is not the same as converting   nm to cm.</a:t>
            </a:r>
          </a:p>
          <a:p>
            <a:pPr marL="114300" indent="0">
              <a:buNone/>
            </a:pPr>
            <a:r>
              <a:rPr lang="en-US" sz="2400" dirty="0"/>
              <a:t> </a:t>
            </a:r>
            <a:endParaRPr lang="en-US" sz="2400" dirty="0" smtClean="0"/>
          </a:p>
          <a:p>
            <a:pPr marL="114300" indent="0">
              <a:buNone/>
            </a:pPr>
            <a:r>
              <a:rPr lang="en-US" sz="2400" dirty="0"/>
              <a:t> </a:t>
            </a:r>
            <a:r>
              <a:rPr lang="en-US" sz="2400" dirty="0" smtClean="0"/>
              <a:t>    1 nm³ is a cube 1 nm </a:t>
            </a:r>
          </a:p>
          <a:p>
            <a:pPr marL="114300" indent="0">
              <a:buNone/>
            </a:pPr>
            <a:r>
              <a:rPr lang="en-US" sz="2400" dirty="0"/>
              <a:t> </a:t>
            </a:r>
            <a:r>
              <a:rPr lang="en-US" sz="2400" dirty="0" smtClean="0"/>
              <a:t>    on each side                                                 1 nm   </a:t>
            </a:r>
          </a:p>
          <a:p>
            <a:pPr marL="114300" indent="0">
              <a:buNone/>
            </a:pPr>
            <a:r>
              <a:rPr lang="en-US" sz="2400" dirty="0"/>
              <a:t> </a:t>
            </a:r>
            <a:r>
              <a:rPr lang="en-US" sz="2400" dirty="0" smtClean="0"/>
              <a:t>    it has units </a:t>
            </a:r>
            <a:r>
              <a:rPr lang="en-US" sz="2400" dirty="0" err="1" smtClean="0">
                <a:solidFill>
                  <a:schemeClr val="accent4">
                    <a:lumMod val="75000"/>
                  </a:schemeClr>
                </a:solidFill>
              </a:rPr>
              <a:t>nm</a:t>
            </a:r>
            <a:r>
              <a:rPr lang="en-US" sz="2400" dirty="0" err="1" smtClean="0"/>
              <a:t>x</a:t>
            </a:r>
            <a:r>
              <a:rPr lang="en-US" sz="2400" dirty="0" smtClean="0"/>
              <a:t> </a:t>
            </a:r>
            <a:r>
              <a:rPr lang="en-US" sz="2400" dirty="0" err="1" smtClean="0">
                <a:solidFill>
                  <a:schemeClr val="accent4">
                    <a:lumMod val="75000"/>
                  </a:schemeClr>
                </a:solidFill>
              </a:rPr>
              <a:t>nm</a:t>
            </a:r>
            <a:r>
              <a:rPr lang="en-US" sz="2400" dirty="0" err="1" smtClean="0"/>
              <a:t>x</a:t>
            </a:r>
            <a:r>
              <a:rPr lang="en-US" sz="2400" dirty="0" smtClean="0"/>
              <a:t> </a:t>
            </a:r>
            <a:r>
              <a:rPr lang="en-US" sz="2400" dirty="0" smtClean="0">
                <a:solidFill>
                  <a:schemeClr val="accent4">
                    <a:lumMod val="75000"/>
                  </a:schemeClr>
                </a:solidFill>
              </a:rPr>
              <a:t>nm</a:t>
            </a:r>
          </a:p>
          <a:p>
            <a:pPr marL="114300" indent="0">
              <a:buNone/>
            </a:pPr>
            <a:r>
              <a:rPr lang="en-US" sz="2400" dirty="0"/>
              <a:t> </a:t>
            </a:r>
            <a:r>
              <a:rPr lang="en-US" sz="2400" dirty="0" smtClean="0"/>
              <a:t>                                                                            </a:t>
            </a:r>
            <a:endParaRPr lang="en-US" sz="2400"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4724400"/>
            <a:ext cx="1171575" cy="117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Connector 4"/>
          <p:cNvCxnSpPr/>
          <p:nvPr/>
        </p:nvCxnSpPr>
        <p:spPr>
          <a:xfrm>
            <a:off x="5562600" y="47244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562600" y="56388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791200" y="4724400"/>
            <a:ext cx="0" cy="914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9746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 Conversions 2</a:t>
            </a:r>
            <a:endParaRPr lang="en-US" dirty="0"/>
          </a:p>
        </p:txBody>
      </p:sp>
      <p:sp>
        <p:nvSpPr>
          <p:cNvPr id="3" name="Content Placeholder 2"/>
          <p:cNvSpPr>
            <a:spLocks noGrp="1"/>
          </p:cNvSpPr>
          <p:nvPr>
            <p:ph idx="1"/>
          </p:nvPr>
        </p:nvSpPr>
        <p:spPr/>
        <p:txBody>
          <a:bodyPr>
            <a:normAutofit/>
          </a:bodyPr>
          <a:lstStyle/>
          <a:p>
            <a:pPr marL="114300" indent="0">
              <a:spcAft>
                <a:spcPts val="600"/>
              </a:spcAft>
              <a:buNone/>
            </a:pPr>
            <a:r>
              <a:rPr lang="en-US" sz="2400" dirty="0" smtClean="0"/>
              <a:t>    7.0x10²⁵ nm³ = ? </a:t>
            </a:r>
            <a:r>
              <a:rPr lang="en-US" sz="2400" dirty="0" err="1" smtClean="0"/>
              <a:t>kL</a:t>
            </a:r>
            <a:r>
              <a:rPr lang="en-US" sz="2400" dirty="0" smtClean="0"/>
              <a:t> </a:t>
            </a:r>
          </a:p>
          <a:p>
            <a:pPr marL="114300" indent="0">
              <a:buNone/>
            </a:pPr>
            <a:r>
              <a:rPr lang="en-US" sz="2400" dirty="0"/>
              <a:t> </a:t>
            </a:r>
            <a:r>
              <a:rPr lang="en-US" sz="2400" dirty="0" smtClean="0"/>
              <a:t>   1 nm³ </a:t>
            </a:r>
            <a:r>
              <a:rPr lang="en-US" sz="2400" dirty="0"/>
              <a:t> </a:t>
            </a:r>
            <a:r>
              <a:rPr lang="en-US" sz="2400" dirty="0" smtClean="0"/>
              <a:t>=  </a:t>
            </a:r>
            <a:r>
              <a:rPr lang="en-US" sz="2400" dirty="0" err="1" smtClean="0">
                <a:solidFill>
                  <a:schemeClr val="accent4">
                    <a:lumMod val="75000"/>
                  </a:schemeClr>
                </a:solidFill>
              </a:rPr>
              <a:t>nm</a:t>
            </a:r>
            <a:r>
              <a:rPr lang="en-US" sz="2400" dirty="0" err="1" smtClean="0"/>
              <a:t>x</a:t>
            </a:r>
            <a:r>
              <a:rPr lang="en-US" sz="2400" dirty="0" smtClean="0"/>
              <a:t> </a:t>
            </a:r>
            <a:r>
              <a:rPr lang="en-US" sz="2400" dirty="0" err="1" smtClean="0">
                <a:solidFill>
                  <a:schemeClr val="accent4">
                    <a:lumMod val="75000"/>
                  </a:schemeClr>
                </a:solidFill>
              </a:rPr>
              <a:t>nm</a:t>
            </a:r>
            <a:r>
              <a:rPr lang="en-US" sz="2400" dirty="0" err="1" smtClean="0"/>
              <a:t>x</a:t>
            </a:r>
            <a:r>
              <a:rPr lang="en-US" sz="2400" dirty="0" smtClean="0"/>
              <a:t> </a:t>
            </a:r>
            <a:r>
              <a:rPr lang="en-US" sz="2400" dirty="0" smtClean="0">
                <a:solidFill>
                  <a:schemeClr val="accent4">
                    <a:lumMod val="75000"/>
                  </a:schemeClr>
                </a:solidFill>
              </a:rPr>
              <a:t>nm</a:t>
            </a:r>
          </a:p>
          <a:p>
            <a:pPr marL="114300" indent="0">
              <a:buNone/>
            </a:pPr>
            <a:r>
              <a:rPr lang="en-US" sz="2400" dirty="0"/>
              <a:t> </a:t>
            </a:r>
            <a:r>
              <a:rPr lang="en-US" sz="2400" dirty="0" smtClean="0"/>
              <a:t>   Each nm must be converted to a cm.</a:t>
            </a:r>
          </a:p>
          <a:p>
            <a:pPr marL="114300" indent="0">
              <a:buNone/>
            </a:pPr>
            <a:endParaRPr lang="en-US" sz="2400" dirty="0"/>
          </a:p>
          <a:p>
            <a:pPr marL="114300" indent="0">
              <a:buNone/>
            </a:pPr>
            <a:r>
              <a:rPr lang="en-US" sz="2400" dirty="0" smtClean="0"/>
              <a:t>  Again convert    nm → m  then    m→ cm</a:t>
            </a:r>
          </a:p>
          <a:p>
            <a:pPr marL="114300" indent="0">
              <a:buNone/>
            </a:pPr>
            <a:r>
              <a:rPr lang="en-US" sz="2400" dirty="0" smtClean="0"/>
              <a:t>   since n = 10</a:t>
            </a:r>
            <a:r>
              <a:rPr lang="en-US" sz="2400" dirty="0" smtClean="0">
                <a:latin typeface="Calibri"/>
              </a:rPr>
              <a:t>⁻⁹   1 n</a:t>
            </a:r>
            <a:r>
              <a:rPr lang="en-US" sz="2400" dirty="0" smtClean="0">
                <a:solidFill>
                  <a:srgbClr val="FF0000"/>
                </a:solidFill>
                <a:latin typeface="Calibri"/>
              </a:rPr>
              <a:t>m</a:t>
            </a:r>
            <a:r>
              <a:rPr lang="en-US" sz="2400" dirty="0" smtClean="0">
                <a:latin typeface="Calibri"/>
              </a:rPr>
              <a:t> = 10⁻⁹ </a:t>
            </a:r>
            <a:r>
              <a:rPr lang="en-US" sz="2400" dirty="0" smtClean="0">
                <a:solidFill>
                  <a:srgbClr val="FF0000"/>
                </a:solidFill>
                <a:latin typeface="Calibri"/>
              </a:rPr>
              <a:t>m</a:t>
            </a:r>
            <a:r>
              <a:rPr lang="en-US" sz="2400" dirty="0" smtClean="0">
                <a:latin typeface="Calibri"/>
              </a:rPr>
              <a:t>     </a:t>
            </a:r>
            <a:r>
              <a:rPr lang="en-US" sz="2400" dirty="0" smtClean="0"/>
              <a:t> </a:t>
            </a:r>
          </a:p>
          <a:p>
            <a:pPr marL="114300" indent="0">
              <a:buNone/>
            </a:pPr>
            <a:endParaRPr lang="en-US" sz="2400" dirty="0"/>
          </a:p>
          <a:p>
            <a:pPr marL="114300" indent="0">
              <a:buNone/>
            </a:pPr>
            <a:r>
              <a:rPr lang="en-US" sz="2400" dirty="0" smtClean="0"/>
              <a:t>  So  nm³ =  </a:t>
            </a:r>
            <a:r>
              <a:rPr lang="en-US" sz="2400" dirty="0" err="1">
                <a:solidFill>
                  <a:schemeClr val="accent4">
                    <a:lumMod val="75000"/>
                  </a:schemeClr>
                </a:solidFill>
              </a:rPr>
              <a:t>nm</a:t>
            </a:r>
            <a:r>
              <a:rPr lang="en-US" sz="2400" dirty="0" err="1"/>
              <a:t>x</a:t>
            </a:r>
            <a:r>
              <a:rPr lang="en-US" sz="2400" dirty="0"/>
              <a:t> </a:t>
            </a:r>
            <a:r>
              <a:rPr lang="en-US" sz="2400" dirty="0" err="1">
                <a:solidFill>
                  <a:schemeClr val="accent4">
                    <a:lumMod val="75000"/>
                  </a:schemeClr>
                </a:solidFill>
              </a:rPr>
              <a:t>nm</a:t>
            </a:r>
            <a:r>
              <a:rPr lang="en-US" sz="2400" dirty="0" err="1"/>
              <a:t>x</a:t>
            </a:r>
            <a:r>
              <a:rPr lang="en-US" sz="2400" dirty="0"/>
              <a:t> </a:t>
            </a:r>
            <a:r>
              <a:rPr lang="en-US" sz="2400" dirty="0" smtClean="0">
                <a:solidFill>
                  <a:schemeClr val="accent4">
                    <a:lumMod val="75000"/>
                  </a:schemeClr>
                </a:solidFill>
              </a:rPr>
              <a:t>nm x            </a:t>
            </a:r>
            <a:r>
              <a:rPr lang="en-US" sz="2400" dirty="0" err="1" smtClean="0">
                <a:solidFill>
                  <a:schemeClr val="accent4">
                    <a:lumMod val="75000"/>
                  </a:schemeClr>
                </a:solidFill>
              </a:rPr>
              <a:t>x</a:t>
            </a:r>
            <a:r>
              <a:rPr lang="en-US" sz="2400" dirty="0" smtClean="0">
                <a:solidFill>
                  <a:schemeClr val="accent4">
                    <a:lumMod val="75000"/>
                  </a:schemeClr>
                </a:solidFill>
              </a:rPr>
              <a:t>            </a:t>
            </a:r>
            <a:r>
              <a:rPr lang="en-US" sz="2400" dirty="0" err="1" smtClean="0">
                <a:solidFill>
                  <a:schemeClr val="accent4">
                    <a:lumMod val="75000"/>
                  </a:schemeClr>
                </a:solidFill>
              </a:rPr>
              <a:t>x</a:t>
            </a:r>
            <a:r>
              <a:rPr lang="en-US" sz="2400" dirty="0" smtClean="0">
                <a:solidFill>
                  <a:schemeClr val="accent4">
                    <a:lumMod val="75000"/>
                  </a:schemeClr>
                </a:solidFill>
              </a:rPr>
              <a:t>             </a:t>
            </a:r>
            <a:r>
              <a:rPr lang="en-US" sz="2400" dirty="0" smtClean="0"/>
              <a:t>= 10</a:t>
            </a:r>
            <a:r>
              <a:rPr lang="en-US" sz="2400" dirty="0" smtClean="0">
                <a:latin typeface="Calibri"/>
              </a:rPr>
              <a:t>⁻²⁷ m</a:t>
            </a:r>
            <a:r>
              <a:rPr lang="en-US" sz="2400" dirty="0" smtClean="0"/>
              <a:t> </a:t>
            </a:r>
            <a:endParaRPr lang="en-US" sz="2400" dirty="0"/>
          </a:p>
          <a:p>
            <a:pPr marL="114300" indent="0">
              <a:buNone/>
            </a:pPr>
            <a:r>
              <a:rPr lang="en-US" sz="2400" dirty="0" smtClean="0"/>
              <a:t>  </a:t>
            </a:r>
          </a:p>
          <a:p>
            <a:pPr marL="114300" indent="0">
              <a:buNone/>
            </a:pPr>
            <a:r>
              <a:rPr lang="en-US" sz="2400" dirty="0"/>
              <a:t> </a:t>
            </a:r>
            <a:r>
              <a:rPr lang="en-US" sz="2400" dirty="0" smtClean="0"/>
              <a:t> Or  nm³ = nm³x                     =  10</a:t>
            </a:r>
            <a:r>
              <a:rPr lang="en-US" sz="2400" dirty="0" smtClean="0">
                <a:latin typeface="Calibri"/>
              </a:rPr>
              <a:t>⁻²⁷ m</a:t>
            </a:r>
            <a:r>
              <a:rPr lang="en-US" sz="2400" dirty="0" smtClean="0"/>
              <a:t>                                      </a:t>
            </a: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2008975130"/>
              </p:ext>
            </p:extLst>
          </p:nvPr>
        </p:nvGraphicFramePr>
        <p:xfrm>
          <a:off x="3962400" y="4648200"/>
          <a:ext cx="762000" cy="635000"/>
        </p:xfrm>
        <a:graphic>
          <a:graphicData uri="http://schemas.openxmlformats.org/presentationml/2006/ole">
            <mc:AlternateContent xmlns:mc="http://schemas.openxmlformats.org/markup-compatibility/2006">
              <mc:Choice xmlns:v="urn:schemas-microsoft-com:vml" Requires="v">
                <p:oleObj spid="_x0000_s11305" name="Equation" r:id="rId3" imgW="457200" imgH="380880" progId="Equation.DSMT4">
                  <p:embed/>
                </p:oleObj>
              </mc:Choice>
              <mc:Fallback>
                <p:oleObj name="Equation" r:id="rId3" imgW="457200" imgH="380880" progId="Equation.DSMT4">
                  <p:embed/>
                  <p:pic>
                    <p:nvPicPr>
                      <p:cNvPr id="0"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4648200"/>
                        <a:ext cx="7620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23903564"/>
              </p:ext>
            </p:extLst>
          </p:nvPr>
        </p:nvGraphicFramePr>
        <p:xfrm>
          <a:off x="4876800" y="4648200"/>
          <a:ext cx="762000" cy="635000"/>
        </p:xfrm>
        <a:graphic>
          <a:graphicData uri="http://schemas.openxmlformats.org/presentationml/2006/ole">
            <mc:AlternateContent xmlns:mc="http://schemas.openxmlformats.org/markup-compatibility/2006">
              <mc:Choice xmlns:v="urn:schemas-microsoft-com:vml" Requires="v">
                <p:oleObj spid="_x0000_s11306" name="Equation" r:id="rId5" imgW="457200" imgH="380880" progId="Equation.DSMT4">
                  <p:embed/>
                </p:oleObj>
              </mc:Choice>
              <mc:Fallback>
                <p:oleObj name="Equation" r:id="rId5" imgW="457200" imgH="380880" progId="Equation.DSMT4">
                  <p:embed/>
                  <p:pic>
                    <p:nvPicPr>
                      <p:cNvPr id="0"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4648200"/>
                        <a:ext cx="7620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05419943"/>
              </p:ext>
            </p:extLst>
          </p:nvPr>
        </p:nvGraphicFramePr>
        <p:xfrm>
          <a:off x="5867400" y="4648200"/>
          <a:ext cx="762000" cy="635000"/>
        </p:xfrm>
        <a:graphic>
          <a:graphicData uri="http://schemas.openxmlformats.org/presentationml/2006/ole">
            <mc:AlternateContent xmlns:mc="http://schemas.openxmlformats.org/markup-compatibility/2006">
              <mc:Choice xmlns:v="urn:schemas-microsoft-com:vml" Requires="v">
                <p:oleObj spid="_x0000_s11307" name="Equation" r:id="rId6" imgW="457200" imgH="380880" progId="Equation.DSMT4">
                  <p:embed/>
                </p:oleObj>
              </mc:Choice>
              <mc:Fallback>
                <p:oleObj name="Equation" r:id="rId6" imgW="457200" imgH="380880" progId="Equation.DSMT4">
                  <p:embed/>
                  <p:pic>
                    <p:nvPicPr>
                      <p:cNvPr id="0"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648200"/>
                        <a:ext cx="7620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36647508"/>
              </p:ext>
            </p:extLst>
          </p:nvPr>
        </p:nvGraphicFramePr>
        <p:xfrm>
          <a:off x="2743200" y="5410200"/>
          <a:ext cx="1270000" cy="914400"/>
        </p:xfrm>
        <a:graphic>
          <a:graphicData uri="http://schemas.openxmlformats.org/presentationml/2006/ole">
            <mc:AlternateContent xmlns:mc="http://schemas.openxmlformats.org/markup-compatibility/2006">
              <mc:Choice xmlns:v="urn:schemas-microsoft-com:vml" Requires="v">
                <p:oleObj spid="_x0000_s11308" name="Equation" r:id="rId7" imgW="634680" imgH="457200" progId="Equation.DSMT4">
                  <p:embed/>
                </p:oleObj>
              </mc:Choice>
              <mc:Fallback>
                <p:oleObj name="Equation" r:id="rId7" imgW="634680" imgH="457200" progId="Equation.DSMT4">
                  <p:embed/>
                  <p:pic>
                    <p:nvPicPr>
                      <p:cNvPr id="0" name="Picture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43200" y="5410200"/>
                        <a:ext cx="12700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24183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 Conversions 2</a:t>
            </a:r>
            <a:endParaRPr lang="en-US" dirty="0"/>
          </a:p>
        </p:txBody>
      </p:sp>
      <p:sp>
        <p:nvSpPr>
          <p:cNvPr id="3" name="Content Placeholder 2"/>
          <p:cNvSpPr>
            <a:spLocks noGrp="1"/>
          </p:cNvSpPr>
          <p:nvPr>
            <p:ph idx="1"/>
          </p:nvPr>
        </p:nvSpPr>
        <p:spPr/>
        <p:txBody>
          <a:bodyPr>
            <a:normAutofit/>
          </a:bodyPr>
          <a:lstStyle/>
          <a:p>
            <a:pPr marL="114300" indent="0">
              <a:buNone/>
            </a:pPr>
            <a:endParaRPr lang="en-US" sz="2400" dirty="0"/>
          </a:p>
          <a:p>
            <a:pPr marL="114300" indent="0">
              <a:buNone/>
            </a:pPr>
            <a:r>
              <a:rPr lang="en-US" sz="2400" dirty="0" smtClean="0"/>
              <a:t>  Notice the factor                          </a:t>
            </a:r>
          </a:p>
          <a:p>
            <a:pPr marL="114300" indent="0">
              <a:buNone/>
            </a:pPr>
            <a:endParaRPr lang="en-US" sz="2400" dirty="0"/>
          </a:p>
          <a:p>
            <a:pPr marL="114300" indent="0">
              <a:buNone/>
            </a:pPr>
            <a:endParaRPr lang="en-US" sz="2400" dirty="0" smtClean="0"/>
          </a:p>
          <a:p>
            <a:pPr marL="114300" indent="0">
              <a:buNone/>
            </a:pPr>
            <a:r>
              <a:rPr lang="en-US" sz="2400" dirty="0" smtClean="0"/>
              <a:t>Is not the same as                     </a:t>
            </a:r>
            <a:r>
              <a:rPr lang="en-US" sz="2400" dirty="0" smtClean="0">
                <a:solidFill>
                  <a:srgbClr val="FF0000"/>
                </a:solidFill>
              </a:rPr>
              <a:t>This is not true!   </a:t>
            </a:r>
          </a:p>
          <a:p>
            <a:pPr marL="114300" indent="0">
              <a:buNone/>
            </a:pPr>
            <a:endParaRPr lang="en-US" sz="2400" dirty="0">
              <a:solidFill>
                <a:srgbClr val="FF0000"/>
              </a:solidFill>
            </a:endParaRPr>
          </a:p>
          <a:p>
            <a:pPr marL="114300" indent="0">
              <a:buNone/>
            </a:pPr>
            <a:endParaRPr lang="en-US" sz="2400" dirty="0" smtClean="0">
              <a:solidFill>
                <a:srgbClr val="FF0000"/>
              </a:solidFill>
            </a:endParaRPr>
          </a:p>
          <a:p>
            <a:pPr marL="114300" indent="0">
              <a:buNone/>
            </a:pPr>
            <a:r>
              <a:rPr lang="en-US" sz="2400" dirty="0" smtClean="0">
                <a:solidFill>
                  <a:srgbClr val="7030A0"/>
                </a:solidFill>
              </a:rPr>
              <a:t>Everything inside the ( )³  must be cubed including 10</a:t>
            </a:r>
            <a:r>
              <a:rPr lang="en-US" sz="2400" dirty="0" smtClean="0">
                <a:solidFill>
                  <a:srgbClr val="7030A0"/>
                </a:solidFill>
                <a:latin typeface="Calibri"/>
              </a:rPr>
              <a:t>⁻⁹</a:t>
            </a:r>
            <a:endParaRPr lang="en-US" sz="2400" dirty="0" smtClean="0"/>
          </a:p>
          <a:p>
            <a:pPr marL="114300" indent="0">
              <a:buNone/>
            </a:pPr>
            <a:endParaRPr lang="en-US" sz="2400" dirty="0"/>
          </a:p>
          <a:p>
            <a:pPr marL="114300" indent="0">
              <a:buNone/>
            </a:pPr>
            <a:r>
              <a:rPr lang="en-US" sz="2400" dirty="0" smtClean="0"/>
              <a:t>                       =    </a:t>
            </a:r>
            <a:endParaRPr lang="en-US" sz="2400" dirty="0"/>
          </a:p>
        </p:txBody>
      </p:sp>
      <p:graphicFrame>
        <p:nvGraphicFramePr>
          <p:cNvPr id="8" name="Object 7"/>
          <p:cNvGraphicFramePr>
            <a:graphicFrameLocks noChangeAspect="1"/>
          </p:cNvGraphicFramePr>
          <p:nvPr>
            <p:extLst>
              <p:ext uri="{D42A27DB-BD31-4B8C-83A1-F6EECF244321}">
                <p14:modId xmlns:p14="http://schemas.microsoft.com/office/powerpoint/2010/main" val="393357527"/>
              </p:ext>
            </p:extLst>
          </p:nvPr>
        </p:nvGraphicFramePr>
        <p:xfrm>
          <a:off x="3124200" y="1828800"/>
          <a:ext cx="1270000" cy="914400"/>
        </p:xfrm>
        <a:graphic>
          <a:graphicData uri="http://schemas.openxmlformats.org/presentationml/2006/ole">
            <mc:AlternateContent xmlns:mc="http://schemas.openxmlformats.org/markup-compatibility/2006">
              <mc:Choice xmlns:v="urn:schemas-microsoft-com:vml" Requires="v">
                <p:oleObj spid="_x0000_s12329" name="Equation" r:id="rId3" imgW="634680" imgH="457200" progId="Equation.DSMT4">
                  <p:embed/>
                </p:oleObj>
              </mc:Choice>
              <mc:Fallback>
                <p:oleObj name="Equation" r:id="rId3" imgW="634680" imgH="457200" progId="Equation.DSMT4">
                  <p:embed/>
                  <p:pic>
                    <p:nvPicPr>
                      <p:cNvPr id="0"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828800"/>
                        <a:ext cx="12700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404064226"/>
              </p:ext>
            </p:extLst>
          </p:nvPr>
        </p:nvGraphicFramePr>
        <p:xfrm>
          <a:off x="3124200" y="3302000"/>
          <a:ext cx="1016000" cy="762000"/>
        </p:xfrm>
        <a:graphic>
          <a:graphicData uri="http://schemas.openxmlformats.org/presentationml/2006/ole">
            <mc:AlternateContent xmlns:mc="http://schemas.openxmlformats.org/markup-compatibility/2006">
              <mc:Choice xmlns:v="urn:schemas-microsoft-com:vml" Requires="v">
                <p:oleObj spid="_x0000_s12330" name="Equation" r:id="rId5" imgW="507960" imgH="380880" progId="Equation.DSMT4">
                  <p:embed/>
                </p:oleObj>
              </mc:Choice>
              <mc:Fallback>
                <p:oleObj name="Equation" r:id="rId5" imgW="507960" imgH="380880" progId="Equation.DSMT4">
                  <p:embed/>
                  <p:pic>
                    <p:nvPicPr>
                      <p:cNvPr id="0" name="Picture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3302000"/>
                        <a:ext cx="10160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353751477"/>
              </p:ext>
            </p:extLst>
          </p:nvPr>
        </p:nvGraphicFramePr>
        <p:xfrm>
          <a:off x="838200" y="5334000"/>
          <a:ext cx="1270000" cy="914400"/>
        </p:xfrm>
        <a:graphic>
          <a:graphicData uri="http://schemas.openxmlformats.org/presentationml/2006/ole">
            <mc:AlternateContent xmlns:mc="http://schemas.openxmlformats.org/markup-compatibility/2006">
              <mc:Choice xmlns:v="urn:schemas-microsoft-com:vml" Requires="v">
                <p:oleObj spid="_x0000_s12331" name="Equation" r:id="rId7" imgW="634680" imgH="457200" progId="Equation.DSMT4">
                  <p:embed/>
                </p:oleObj>
              </mc:Choice>
              <mc:Fallback>
                <p:oleObj name="Equation" r:id="rId7" imgW="634680" imgH="457200" progId="Equation.DSMT4">
                  <p:embed/>
                  <p:pic>
                    <p:nvPicPr>
                      <p:cNvPr id="0"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334000"/>
                        <a:ext cx="12700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227338532"/>
              </p:ext>
            </p:extLst>
          </p:nvPr>
        </p:nvGraphicFramePr>
        <p:xfrm>
          <a:off x="2578100" y="5410200"/>
          <a:ext cx="1219200" cy="838200"/>
        </p:xfrm>
        <a:graphic>
          <a:graphicData uri="http://schemas.openxmlformats.org/presentationml/2006/ole">
            <mc:AlternateContent xmlns:mc="http://schemas.openxmlformats.org/markup-compatibility/2006">
              <mc:Choice xmlns:v="urn:schemas-microsoft-com:vml" Requires="v">
                <p:oleObj spid="_x0000_s12332" name="Equation" r:id="rId8" imgW="609480" imgH="419040" progId="Equation.DSMT4">
                  <p:embed/>
                </p:oleObj>
              </mc:Choice>
              <mc:Fallback>
                <p:oleObj name="Equation" r:id="rId8" imgW="609480" imgH="419040" progId="Equation.DSMT4">
                  <p:embed/>
                  <p:pic>
                    <p:nvPicPr>
                      <p:cNvPr id="0" name="Picture 3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78100" y="5410200"/>
                        <a:ext cx="12192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30956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 Conversions 2</a:t>
            </a:r>
            <a:endParaRPr lang="en-US" dirty="0"/>
          </a:p>
        </p:txBody>
      </p:sp>
      <p:sp>
        <p:nvSpPr>
          <p:cNvPr id="3" name="Content Placeholder 2"/>
          <p:cNvSpPr>
            <a:spLocks noGrp="1"/>
          </p:cNvSpPr>
          <p:nvPr>
            <p:ph idx="1"/>
          </p:nvPr>
        </p:nvSpPr>
        <p:spPr/>
        <p:txBody>
          <a:bodyPr>
            <a:normAutofit/>
          </a:bodyPr>
          <a:lstStyle/>
          <a:p>
            <a:pPr marL="114300" indent="0">
              <a:spcAft>
                <a:spcPts val="600"/>
              </a:spcAft>
              <a:buNone/>
            </a:pPr>
            <a:r>
              <a:rPr lang="en-US" sz="2400" dirty="0" smtClean="0"/>
              <a:t> 7.0x10²⁵ nm³ = ? </a:t>
            </a:r>
            <a:r>
              <a:rPr lang="en-US" sz="2400" dirty="0" err="1" smtClean="0"/>
              <a:t>kL</a:t>
            </a:r>
            <a:r>
              <a:rPr lang="en-US" sz="2400" dirty="0" smtClean="0"/>
              <a:t> </a:t>
            </a:r>
          </a:p>
          <a:p>
            <a:pPr marL="114300" indent="0">
              <a:spcAft>
                <a:spcPts val="600"/>
              </a:spcAft>
              <a:buNone/>
            </a:pPr>
            <a:endParaRPr lang="en-US" sz="2400" dirty="0" smtClean="0"/>
          </a:p>
          <a:p>
            <a:pPr marL="114300" indent="0">
              <a:spcAft>
                <a:spcPts val="600"/>
              </a:spcAft>
              <a:buNone/>
            </a:pPr>
            <a:r>
              <a:rPr lang="en-US" sz="2400" dirty="0" smtClean="0"/>
              <a:t>7.0x10²⁵ nm³ = 7.0x10²⁵ nm³x                 x                  </a:t>
            </a:r>
            <a:r>
              <a:rPr lang="en-US" sz="2400" dirty="0" err="1" smtClean="0"/>
              <a:t>x</a:t>
            </a:r>
            <a:endParaRPr lang="en-US" sz="2400" dirty="0" smtClean="0"/>
          </a:p>
          <a:p>
            <a:pPr marL="114300" indent="0">
              <a:spcAft>
                <a:spcPts val="600"/>
              </a:spcAft>
              <a:buNone/>
            </a:pPr>
            <a:endParaRPr lang="en-US" sz="2400" dirty="0" smtClean="0"/>
          </a:p>
          <a:p>
            <a:pPr marL="114300" indent="0">
              <a:buNone/>
            </a:pPr>
            <a:r>
              <a:rPr lang="en-US" sz="2400" dirty="0" smtClean="0"/>
              <a:t>                                x                                              =   7.0x10</a:t>
            </a:r>
            <a:r>
              <a:rPr lang="en-US" sz="2400" dirty="0" smtClean="0">
                <a:latin typeface="Calibri"/>
              </a:rPr>
              <a:t>⁻² </a:t>
            </a:r>
            <a:r>
              <a:rPr lang="en-US" sz="2400" dirty="0" err="1" smtClean="0">
                <a:latin typeface="Calibri"/>
              </a:rPr>
              <a:t>kL</a:t>
            </a:r>
            <a:r>
              <a:rPr lang="en-US" sz="2400" dirty="0" smtClean="0"/>
              <a:t> </a:t>
            </a:r>
            <a:endParaRPr lang="en-US" sz="2400" dirty="0"/>
          </a:p>
          <a:p>
            <a:pPr marL="114300" indent="0">
              <a:buNone/>
            </a:pPr>
            <a:r>
              <a:rPr lang="en-US" sz="2400" dirty="0" smtClean="0"/>
              <a:t>  </a:t>
            </a:r>
          </a:p>
          <a:p>
            <a:pPr marL="114300" indent="0">
              <a:buNone/>
            </a:pPr>
            <a:r>
              <a:rPr lang="en-US" sz="2400" dirty="0"/>
              <a:t> </a:t>
            </a:r>
            <a:r>
              <a:rPr lang="en-US" sz="2400" dirty="0" smtClean="0"/>
              <a:t>                                                                         or    0.070 </a:t>
            </a:r>
            <a:r>
              <a:rPr lang="en-US" sz="2400" dirty="0" err="1" smtClean="0"/>
              <a:t>kL</a:t>
            </a:r>
            <a:endParaRPr lang="en-US" sz="2400" dirty="0" smtClean="0"/>
          </a:p>
          <a:p>
            <a:pPr marL="114300" indent="0">
              <a:buNone/>
            </a:pPr>
            <a:r>
              <a:rPr lang="en-US" sz="2400" dirty="0" smtClean="0">
                <a:solidFill>
                  <a:srgbClr val="92D050"/>
                </a:solidFill>
              </a:rPr>
              <a:t>Notice the last 3 terms are not cubed</a:t>
            </a:r>
          </a:p>
          <a:p>
            <a:pPr marL="114300" indent="0">
              <a:buNone/>
            </a:pPr>
            <a:r>
              <a:rPr lang="en-US" sz="2400" dirty="0" smtClean="0">
                <a:solidFill>
                  <a:srgbClr val="92D050"/>
                </a:solidFill>
              </a:rPr>
              <a:t>mL³  makes no sense (in 3 dimensions).</a:t>
            </a:r>
            <a:endParaRPr lang="en-US" sz="2400" dirty="0">
              <a:solidFill>
                <a:srgbClr val="92D050"/>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715548745"/>
              </p:ext>
            </p:extLst>
          </p:nvPr>
        </p:nvGraphicFramePr>
        <p:xfrm>
          <a:off x="4267200" y="2362200"/>
          <a:ext cx="1270000" cy="914400"/>
        </p:xfrm>
        <a:graphic>
          <a:graphicData uri="http://schemas.openxmlformats.org/presentationml/2006/ole">
            <mc:AlternateContent xmlns:mc="http://schemas.openxmlformats.org/markup-compatibility/2006">
              <mc:Choice xmlns:v="urn:schemas-microsoft-com:vml" Requires="v">
                <p:oleObj spid="_x0000_s13342" name="Equation" r:id="rId3" imgW="634680" imgH="457200" progId="Equation.DSMT4">
                  <p:embed/>
                </p:oleObj>
              </mc:Choice>
              <mc:Fallback>
                <p:oleObj name="Equation" r:id="rId3" imgW="634680" imgH="457200" progId="Equation.DSMT4">
                  <p:embed/>
                  <p:pic>
                    <p:nvPicPr>
                      <p:cNvPr id="0"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2362200"/>
                        <a:ext cx="12700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119445231"/>
              </p:ext>
            </p:extLst>
          </p:nvPr>
        </p:nvGraphicFramePr>
        <p:xfrm>
          <a:off x="5562600" y="2438400"/>
          <a:ext cx="1241136" cy="819150"/>
        </p:xfrm>
        <a:graphic>
          <a:graphicData uri="http://schemas.openxmlformats.org/presentationml/2006/ole">
            <mc:AlternateContent xmlns:mc="http://schemas.openxmlformats.org/markup-compatibility/2006">
              <mc:Choice xmlns:v="urn:schemas-microsoft-com:vml" Requires="v">
                <p:oleObj spid="_x0000_s13343" name="Equation" r:id="rId5" imgW="634680" imgH="419040" progId="Equation.DSMT4">
                  <p:embed/>
                </p:oleObj>
              </mc:Choice>
              <mc:Fallback>
                <p:oleObj name="Equation" r:id="rId5" imgW="634680" imgH="419040" progId="Equation.DSMT4">
                  <p:embed/>
                  <p:pic>
                    <p:nvPicPr>
                      <p:cNvPr id="0"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2438400"/>
                        <a:ext cx="1241136" cy="81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49224775"/>
              </p:ext>
            </p:extLst>
          </p:nvPr>
        </p:nvGraphicFramePr>
        <p:xfrm>
          <a:off x="3048000" y="3429000"/>
          <a:ext cx="2794000" cy="838200"/>
        </p:xfrm>
        <a:graphic>
          <a:graphicData uri="http://schemas.openxmlformats.org/presentationml/2006/ole">
            <mc:AlternateContent xmlns:mc="http://schemas.openxmlformats.org/markup-compatibility/2006">
              <mc:Choice xmlns:v="urn:schemas-microsoft-com:vml" Requires="v">
                <p:oleObj spid="_x0000_s13344" name="Equation" r:id="rId7" imgW="1269720" imgH="380880" progId="Equation.DSMT4">
                  <p:embed/>
                </p:oleObj>
              </mc:Choice>
              <mc:Fallback>
                <p:oleObj name="Equation" r:id="rId7" imgW="1269720" imgH="380880" progId="Equation.DSMT4">
                  <p:embed/>
                  <p:pic>
                    <p:nvPicPr>
                      <p:cNvPr id="0" name="Picture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3429000"/>
                        <a:ext cx="27940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13467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Word Problems</a:t>
            </a:r>
            <a:endParaRPr lang="en-US" dirty="0"/>
          </a:p>
        </p:txBody>
      </p:sp>
      <p:sp>
        <p:nvSpPr>
          <p:cNvPr id="3" name="Content Placeholder 2"/>
          <p:cNvSpPr>
            <a:spLocks noGrp="1"/>
          </p:cNvSpPr>
          <p:nvPr>
            <p:ph idx="1"/>
          </p:nvPr>
        </p:nvSpPr>
        <p:spPr/>
        <p:txBody>
          <a:bodyPr/>
          <a:lstStyle/>
          <a:p>
            <a:r>
              <a:rPr lang="en-US" dirty="0" smtClean="0"/>
              <a:t>Dimensional Analysis solves problems of the form:</a:t>
            </a:r>
          </a:p>
          <a:p>
            <a:endParaRPr lang="en-US" dirty="0"/>
          </a:p>
          <a:p>
            <a:r>
              <a:rPr lang="en-US" dirty="0" smtClean="0"/>
              <a:t>Number units1  = ?  units2</a:t>
            </a:r>
          </a:p>
          <a:p>
            <a:endParaRPr lang="en-US" dirty="0"/>
          </a:p>
          <a:p>
            <a:r>
              <a:rPr lang="en-US" dirty="0" smtClean="0"/>
              <a:t>Story problems can be solved by the same methods if the </a:t>
            </a:r>
          </a:p>
          <a:p>
            <a:pPr marL="114300" indent="0">
              <a:buNone/>
            </a:pPr>
            <a:r>
              <a:rPr lang="en-US" dirty="0" smtClean="0"/>
              <a:t>    question can be converted to this form.  The remainder of </a:t>
            </a:r>
          </a:p>
          <a:p>
            <a:pPr marL="114300" indent="0">
              <a:buNone/>
            </a:pPr>
            <a:r>
              <a:rPr lang="en-US" dirty="0"/>
              <a:t> </a:t>
            </a:r>
            <a:r>
              <a:rPr lang="en-US" dirty="0" smtClean="0"/>
              <a:t>   the problem is used to make conversion to arrive at a</a:t>
            </a:r>
          </a:p>
          <a:p>
            <a:pPr marL="114300" indent="0">
              <a:buNone/>
            </a:pPr>
            <a:r>
              <a:rPr lang="en-US" dirty="0"/>
              <a:t> </a:t>
            </a:r>
            <a:r>
              <a:rPr lang="en-US" dirty="0" smtClean="0"/>
              <a:t>   solution.</a:t>
            </a:r>
            <a:endParaRPr lang="en-US" dirty="0"/>
          </a:p>
          <a:p>
            <a:pPr marL="114300" indent="0">
              <a:buNone/>
            </a:pPr>
            <a:r>
              <a:rPr lang="en-US" dirty="0" smtClean="0"/>
              <a:t>Consider the following problem:</a:t>
            </a:r>
          </a:p>
          <a:p>
            <a:pPr marL="114300" indent="0">
              <a:buNone/>
            </a:pPr>
            <a:r>
              <a:rPr lang="en-US" dirty="0" smtClean="0"/>
              <a:t>A 500 sheet stack of paper has thickness 1.45 inches.</a:t>
            </a:r>
          </a:p>
          <a:p>
            <a:pPr marL="114300" indent="0">
              <a:buNone/>
            </a:pPr>
            <a:r>
              <a:rPr lang="en-US" dirty="0" smtClean="0"/>
              <a:t>How many sheets of paper are in a stack 2.50 inches thick?</a:t>
            </a:r>
            <a:endParaRPr lang="en-US" dirty="0"/>
          </a:p>
        </p:txBody>
      </p:sp>
    </p:spTree>
    <p:extLst>
      <p:ext uri="{BB962C8B-B14F-4D97-AF65-F5344CB8AC3E}">
        <p14:creationId xmlns:p14="http://schemas.microsoft.com/office/powerpoint/2010/main" val="639024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Word Problems</a:t>
            </a:r>
            <a:endParaRPr lang="en-US" dirty="0"/>
          </a:p>
        </p:txBody>
      </p:sp>
      <p:sp>
        <p:nvSpPr>
          <p:cNvPr id="3" name="Content Placeholder 2"/>
          <p:cNvSpPr>
            <a:spLocks noGrp="1"/>
          </p:cNvSpPr>
          <p:nvPr>
            <p:ph idx="1"/>
          </p:nvPr>
        </p:nvSpPr>
        <p:spPr/>
        <p:txBody>
          <a:bodyPr>
            <a:normAutofit/>
          </a:bodyPr>
          <a:lstStyle/>
          <a:p>
            <a:pPr marL="114300" indent="0">
              <a:buNone/>
            </a:pPr>
            <a:r>
              <a:rPr lang="en-US" dirty="0"/>
              <a:t>A 500 sheet stack of paper has thickness 1.45 inches.</a:t>
            </a:r>
          </a:p>
          <a:p>
            <a:pPr marL="114300" indent="0">
              <a:buNone/>
            </a:pPr>
            <a:r>
              <a:rPr lang="en-US" dirty="0"/>
              <a:t>How many sheets of paper are in a stack 2.50 inches thick?</a:t>
            </a:r>
          </a:p>
          <a:p>
            <a:endParaRPr lang="en-US" dirty="0"/>
          </a:p>
          <a:p>
            <a:pPr marL="114300" indent="0">
              <a:buNone/>
            </a:pPr>
            <a:r>
              <a:rPr lang="en-US" dirty="0" smtClean="0"/>
              <a:t>Rewrite the question in the form      _______ = ? ___</a:t>
            </a:r>
          </a:p>
          <a:p>
            <a:pPr marL="114300" indent="0">
              <a:buNone/>
            </a:pPr>
            <a:endParaRPr lang="en-US" dirty="0"/>
          </a:p>
          <a:p>
            <a:pPr marL="114300" indent="0">
              <a:buNone/>
            </a:pPr>
            <a:r>
              <a:rPr lang="en-US" dirty="0" smtClean="0"/>
              <a:t>The question often has a  “?” mark.    </a:t>
            </a:r>
          </a:p>
          <a:p>
            <a:pPr marL="114300" indent="0">
              <a:buNone/>
            </a:pPr>
            <a:r>
              <a:rPr lang="en-US" dirty="0" smtClean="0"/>
              <a:t>Usually the units after ? is the easiest to determine.</a:t>
            </a:r>
          </a:p>
          <a:p>
            <a:pPr marL="114300" indent="0">
              <a:buNone/>
            </a:pPr>
            <a:r>
              <a:rPr lang="en-US" dirty="0" smtClean="0"/>
              <a:t>Think of the “?” </a:t>
            </a:r>
            <a:r>
              <a:rPr lang="en-US" dirty="0"/>
              <a:t>a</a:t>
            </a:r>
            <a:r>
              <a:rPr lang="en-US" dirty="0" smtClean="0"/>
              <a:t>s meaning “how many”.</a:t>
            </a:r>
          </a:p>
          <a:p>
            <a:pPr marL="114300" indent="0">
              <a:buNone/>
            </a:pPr>
            <a:r>
              <a:rPr lang="en-US" dirty="0" smtClean="0"/>
              <a:t>So the question is:</a:t>
            </a:r>
          </a:p>
          <a:p>
            <a:pPr marL="114300" indent="0">
              <a:buNone/>
            </a:pPr>
            <a:r>
              <a:rPr lang="en-US" dirty="0"/>
              <a:t> </a:t>
            </a:r>
            <a:r>
              <a:rPr lang="en-US" dirty="0" smtClean="0"/>
              <a:t>                                    2.50 in = ? sheets</a:t>
            </a:r>
          </a:p>
          <a:p>
            <a:pPr marL="114300" indent="0">
              <a:buNone/>
            </a:pPr>
            <a:r>
              <a:rPr lang="en-US" dirty="0" smtClean="0"/>
              <a:t>2.50 is the only number in the question.</a:t>
            </a:r>
            <a:endParaRPr lang="en-US" dirty="0"/>
          </a:p>
        </p:txBody>
      </p:sp>
    </p:spTree>
    <p:extLst>
      <p:ext uri="{BB962C8B-B14F-4D97-AF65-F5344CB8AC3E}">
        <p14:creationId xmlns:p14="http://schemas.microsoft.com/office/powerpoint/2010/main" val="1094649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algebraic identities</a:t>
            </a:r>
            <a:endParaRPr lang="en-US" dirty="0"/>
          </a:p>
        </p:txBody>
      </p:sp>
      <p:sp>
        <p:nvSpPr>
          <p:cNvPr id="3" name="Content Placeholder 2"/>
          <p:cNvSpPr>
            <a:spLocks noGrp="1"/>
          </p:cNvSpPr>
          <p:nvPr>
            <p:ph idx="1"/>
          </p:nvPr>
        </p:nvSpPr>
        <p:spPr/>
        <p:txBody>
          <a:bodyPr>
            <a:normAutofit/>
          </a:bodyPr>
          <a:lstStyle/>
          <a:p>
            <a:r>
              <a:rPr lang="en-US" sz="2400" dirty="0" smtClean="0"/>
              <a:t>It is always true that :   a = a</a:t>
            </a:r>
          </a:p>
          <a:p>
            <a:endParaRPr lang="en-US" sz="2400" dirty="0" smtClean="0"/>
          </a:p>
          <a:p>
            <a:r>
              <a:rPr lang="en-US" sz="2400" dirty="0" smtClean="0"/>
              <a:t>Also it is true that:        a x p =  a x p      for any   p</a:t>
            </a:r>
          </a:p>
          <a:p>
            <a:endParaRPr lang="en-US" sz="2400" dirty="0" smtClean="0"/>
          </a:p>
          <a:p>
            <a:r>
              <a:rPr lang="en-US" sz="2400" dirty="0" smtClean="0"/>
              <a:t>But is it true that:          a = a x f              ?</a:t>
            </a:r>
          </a:p>
          <a:p>
            <a:pPr marL="114300" indent="0">
              <a:buNone/>
            </a:pPr>
            <a:r>
              <a:rPr lang="en-US" sz="2400" dirty="0"/>
              <a:t> </a:t>
            </a:r>
            <a:r>
              <a:rPr lang="en-US" sz="2400" dirty="0" smtClean="0"/>
              <a:t>                                                           </a:t>
            </a:r>
            <a:endParaRPr lang="en-US" sz="2400" dirty="0"/>
          </a:p>
        </p:txBody>
      </p:sp>
    </p:spTree>
    <p:extLst>
      <p:ext uri="{BB962C8B-B14F-4D97-AF65-F5344CB8AC3E}">
        <p14:creationId xmlns:p14="http://schemas.microsoft.com/office/powerpoint/2010/main" val="22404986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Word Problems</a:t>
            </a:r>
            <a:endParaRPr lang="en-US" dirty="0"/>
          </a:p>
        </p:txBody>
      </p:sp>
      <p:sp>
        <p:nvSpPr>
          <p:cNvPr id="3" name="Content Placeholder 2"/>
          <p:cNvSpPr>
            <a:spLocks noGrp="1"/>
          </p:cNvSpPr>
          <p:nvPr>
            <p:ph idx="1"/>
          </p:nvPr>
        </p:nvSpPr>
        <p:spPr/>
        <p:txBody>
          <a:bodyPr>
            <a:normAutofit/>
          </a:bodyPr>
          <a:lstStyle/>
          <a:p>
            <a:pPr marL="114300" indent="0">
              <a:buNone/>
            </a:pPr>
            <a:r>
              <a:rPr lang="en-US" dirty="0"/>
              <a:t>A 500 sheet stack of paper has thickness 1.45 inches.</a:t>
            </a:r>
          </a:p>
          <a:p>
            <a:pPr marL="114300" indent="0">
              <a:buNone/>
            </a:pPr>
            <a:r>
              <a:rPr lang="en-US" dirty="0"/>
              <a:t>How many sheets of paper are in a stack 2.50 inches thick?</a:t>
            </a:r>
          </a:p>
          <a:p>
            <a:pPr marL="114300" indent="0">
              <a:buNone/>
            </a:pPr>
            <a:endParaRPr lang="en-US" dirty="0" smtClean="0"/>
          </a:p>
          <a:p>
            <a:pPr marL="114300" indent="0">
              <a:buNone/>
            </a:pPr>
            <a:r>
              <a:rPr lang="en-US" dirty="0" smtClean="0"/>
              <a:t>So this question is rewritten as:</a:t>
            </a:r>
            <a:endParaRPr lang="en-US" dirty="0"/>
          </a:p>
          <a:p>
            <a:pPr marL="114300" indent="0">
              <a:buNone/>
            </a:pPr>
            <a:r>
              <a:rPr lang="en-US" dirty="0" smtClean="0">
                <a:solidFill>
                  <a:srgbClr val="00B050"/>
                </a:solidFill>
              </a:rPr>
              <a:t>2.50 in = ? sheets</a:t>
            </a:r>
          </a:p>
          <a:p>
            <a:pPr marL="114300" indent="0">
              <a:buNone/>
            </a:pPr>
            <a:endParaRPr lang="en-US" dirty="0"/>
          </a:p>
          <a:p>
            <a:pPr marL="114300" indent="0">
              <a:buNone/>
            </a:pPr>
            <a:r>
              <a:rPr lang="en-US" dirty="0" smtClean="0"/>
              <a:t>The conversion factor will come from the statement.</a:t>
            </a:r>
          </a:p>
          <a:p>
            <a:pPr marL="114300" indent="0">
              <a:buNone/>
            </a:pPr>
            <a:r>
              <a:rPr lang="en-US" dirty="0" smtClean="0"/>
              <a:t>It obviously means:      </a:t>
            </a:r>
            <a:r>
              <a:rPr lang="en-US" dirty="0" smtClean="0">
                <a:solidFill>
                  <a:srgbClr val="0070C0"/>
                </a:solidFill>
              </a:rPr>
              <a:t>500 sheets = 1.45 in</a:t>
            </a:r>
          </a:p>
          <a:p>
            <a:pPr marL="114300" indent="0">
              <a:buNone/>
            </a:pPr>
            <a:endParaRPr lang="en-US" dirty="0"/>
          </a:p>
          <a:p>
            <a:pPr marL="114300" indent="0">
              <a:buNone/>
            </a:pPr>
            <a:r>
              <a:rPr lang="en-US" dirty="0" smtClean="0"/>
              <a:t>To have 1.45 in of paper is to have 500 sheets.  The two are equivalent.</a:t>
            </a:r>
          </a:p>
        </p:txBody>
      </p:sp>
    </p:spTree>
    <p:extLst>
      <p:ext uri="{BB962C8B-B14F-4D97-AF65-F5344CB8AC3E}">
        <p14:creationId xmlns:p14="http://schemas.microsoft.com/office/powerpoint/2010/main" val="2095414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Word Problems</a:t>
            </a:r>
            <a:endParaRPr lang="en-US" dirty="0"/>
          </a:p>
        </p:txBody>
      </p:sp>
      <p:sp>
        <p:nvSpPr>
          <p:cNvPr id="3" name="Content Placeholder 2"/>
          <p:cNvSpPr>
            <a:spLocks noGrp="1"/>
          </p:cNvSpPr>
          <p:nvPr>
            <p:ph idx="1"/>
          </p:nvPr>
        </p:nvSpPr>
        <p:spPr/>
        <p:txBody>
          <a:bodyPr>
            <a:normAutofit/>
          </a:bodyPr>
          <a:lstStyle/>
          <a:p>
            <a:pPr marL="114300" indent="0">
              <a:buNone/>
            </a:pPr>
            <a:r>
              <a:rPr lang="en-US" dirty="0"/>
              <a:t>A 500 sheet stack of paper has thickness 1.45 inches.</a:t>
            </a:r>
          </a:p>
          <a:p>
            <a:pPr marL="114300" indent="0">
              <a:buNone/>
            </a:pPr>
            <a:r>
              <a:rPr lang="en-US" dirty="0"/>
              <a:t>How many sheets of paper are in a stack 2.50 inches thick?</a:t>
            </a:r>
          </a:p>
          <a:p>
            <a:pPr marL="114300" indent="0">
              <a:buNone/>
            </a:pPr>
            <a:r>
              <a:rPr lang="en-US" dirty="0"/>
              <a:t> </a:t>
            </a:r>
            <a:r>
              <a:rPr lang="en-US" dirty="0" smtClean="0">
                <a:solidFill>
                  <a:srgbClr val="00B050"/>
                </a:solidFill>
              </a:rPr>
              <a:t>2.50 in = ? sheets</a:t>
            </a:r>
          </a:p>
          <a:p>
            <a:pPr marL="114300" indent="0">
              <a:buNone/>
            </a:pPr>
            <a:endParaRPr lang="en-US" dirty="0"/>
          </a:p>
          <a:p>
            <a:pPr marL="114300" indent="0">
              <a:buNone/>
            </a:pPr>
            <a:r>
              <a:rPr lang="en-US" dirty="0" smtClean="0"/>
              <a:t>So  </a:t>
            </a:r>
            <a:r>
              <a:rPr lang="en-US" dirty="0" smtClean="0">
                <a:solidFill>
                  <a:srgbClr val="0070C0"/>
                </a:solidFill>
              </a:rPr>
              <a:t>2.50 in </a:t>
            </a:r>
            <a:r>
              <a:rPr lang="en-US" dirty="0" smtClean="0"/>
              <a:t>= 2.50 in x                        </a:t>
            </a:r>
            <a:r>
              <a:rPr lang="en-US" dirty="0" smtClean="0">
                <a:solidFill>
                  <a:srgbClr val="0070C0"/>
                </a:solidFill>
              </a:rPr>
              <a:t>=  862. sheets</a:t>
            </a:r>
          </a:p>
          <a:p>
            <a:pPr marL="114300" indent="0">
              <a:buNone/>
            </a:pPr>
            <a:endParaRPr lang="en-US" dirty="0"/>
          </a:p>
          <a:p>
            <a:pPr marL="114300" indent="0">
              <a:buNone/>
            </a:pPr>
            <a:r>
              <a:rPr lang="en-US" dirty="0" smtClean="0"/>
              <a:t>                                                     ↘</a:t>
            </a:r>
          </a:p>
          <a:p>
            <a:pPr marL="114300" indent="0">
              <a:buNone/>
            </a:pPr>
            <a:r>
              <a:rPr lang="en-US" dirty="0"/>
              <a:t> </a:t>
            </a:r>
            <a:r>
              <a:rPr lang="en-US" dirty="0" smtClean="0"/>
              <a:t>                                                         from  500 sheets = 1.45 in</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693111417"/>
              </p:ext>
            </p:extLst>
          </p:nvPr>
        </p:nvGraphicFramePr>
        <p:xfrm>
          <a:off x="3200400" y="3048000"/>
          <a:ext cx="1336128" cy="717550"/>
        </p:xfrm>
        <a:graphic>
          <a:graphicData uri="http://schemas.openxmlformats.org/presentationml/2006/ole">
            <mc:AlternateContent xmlns:mc="http://schemas.openxmlformats.org/markup-compatibility/2006">
              <mc:Choice xmlns:v="urn:schemas-microsoft-com:vml" Requires="v">
                <p:oleObj spid="_x0000_s14343" name="Equation" r:id="rId3" imgW="685800" imgH="368280" progId="Equation.DSMT4">
                  <p:embed/>
                </p:oleObj>
              </mc:Choice>
              <mc:Fallback>
                <p:oleObj name="Equation" r:id="rId3" imgW="685800" imgH="368280" progId="Equation.DSMT4">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048000"/>
                        <a:ext cx="1336128" cy="717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06512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Word Problems 2</a:t>
            </a:r>
            <a:endParaRPr lang="en-US" dirty="0"/>
          </a:p>
        </p:txBody>
      </p:sp>
      <p:sp>
        <p:nvSpPr>
          <p:cNvPr id="3" name="Content Placeholder 2"/>
          <p:cNvSpPr>
            <a:spLocks noGrp="1"/>
          </p:cNvSpPr>
          <p:nvPr>
            <p:ph idx="1"/>
          </p:nvPr>
        </p:nvSpPr>
        <p:spPr/>
        <p:txBody>
          <a:bodyPr/>
          <a:lstStyle/>
          <a:p>
            <a:pPr marL="114300" indent="0">
              <a:buNone/>
            </a:pPr>
            <a:r>
              <a:rPr lang="en-US" dirty="0" smtClean="0"/>
              <a:t>Ethyl alcohol has density 0.789 g / </a:t>
            </a:r>
            <a:r>
              <a:rPr lang="en-US" dirty="0" err="1" smtClean="0"/>
              <a:t>mL.</a:t>
            </a:r>
            <a:endParaRPr lang="en-US" dirty="0" smtClean="0"/>
          </a:p>
          <a:p>
            <a:pPr marL="114300" indent="0">
              <a:buNone/>
            </a:pPr>
            <a:r>
              <a:rPr lang="en-US" dirty="0" smtClean="0"/>
              <a:t>Calculate the mass of 25.0 mL of ethyl alcohol.</a:t>
            </a:r>
          </a:p>
          <a:p>
            <a:pPr marL="114300" indent="0">
              <a:buNone/>
            </a:pPr>
            <a:endParaRPr lang="en-US" dirty="0"/>
          </a:p>
          <a:p>
            <a:pPr marL="114300" indent="0">
              <a:buNone/>
            </a:pPr>
            <a:r>
              <a:rPr lang="en-US" dirty="0" smtClean="0"/>
              <a:t>Rewrite the question   as  ________  = ? ____   </a:t>
            </a:r>
          </a:p>
          <a:p>
            <a:pPr marL="114300" indent="0">
              <a:buNone/>
            </a:pPr>
            <a:endParaRPr lang="en-US" dirty="0"/>
          </a:p>
          <a:p>
            <a:pPr marL="114300" indent="0">
              <a:buNone/>
            </a:pPr>
            <a:r>
              <a:rPr lang="en-US" dirty="0" smtClean="0"/>
              <a:t>where “?” means “how many”.  </a:t>
            </a:r>
          </a:p>
          <a:p>
            <a:pPr marL="114300" indent="0">
              <a:buNone/>
            </a:pPr>
            <a:endParaRPr lang="en-US" dirty="0"/>
          </a:p>
          <a:p>
            <a:pPr marL="114300" indent="0">
              <a:buNone/>
            </a:pPr>
            <a:r>
              <a:rPr lang="en-US" dirty="0" smtClean="0"/>
              <a:t>There is no direct question, but “calculate” is an indirect question about finding the mass.  It makes no sense to ask</a:t>
            </a:r>
          </a:p>
          <a:p>
            <a:pPr marL="114300" indent="0">
              <a:buNone/>
            </a:pPr>
            <a:r>
              <a:rPr lang="en-US" dirty="0" smtClean="0"/>
              <a:t>“how many mass”,  so the question needs units.  The only mass units in the whole problem is “g” for grams.  So we should ask</a:t>
            </a:r>
          </a:p>
          <a:p>
            <a:pPr marL="114300" indent="0">
              <a:buNone/>
            </a:pPr>
            <a:r>
              <a:rPr lang="en-US" dirty="0" smtClean="0"/>
              <a:t>“how many grams” = ? g.</a:t>
            </a:r>
          </a:p>
        </p:txBody>
      </p:sp>
    </p:spTree>
    <p:extLst>
      <p:ext uri="{BB962C8B-B14F-4D97-AF65-F5344CB8AC3E}">
        <p14:creationId xmlns:p14="http://schemas.microsoft.com/office/powerpoint/2010/main" val="3298429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Word Problems 2</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Ethyl alcohol has density 0.789 g / </a:t>
            </a:r>
            <a:r>
              <a:rPr lang="en-US" dirty="0" err="1" smtClean="0"/>
              <a:t>mL.</a:t>
            </a:r>
            <a:endParaRPr lang="en-US" dirty="0" smtClean="0"/>
          </a:p>
          <a:p>
            <a:pPr marL="114300" indent="0">
              <a:buNone/>
            </a:pPr>
            <a:r>
              <a:rPr lang="en-US" dirty="0" smtClean="0"/>
              <a:t>Calculate the mass of 25.0 mL of ethyl alcohol.</a:t>
            </a:r>
          </a:p>
          <a:p>
            <a:pPr marL="114300" indent="0">
              <a:buNone/>
            </a:pPr>
            <a:endParaRPr lang="en-US" dirty="0"/>
          </a:p>
          <a:p>
            <a:pPr marL="114300" indent="0">
              <a:buNone/>
            </a:pPr>
            <a:r>
              <a:rPr lang="en-US" dirty="0" smtClean="0"/>
              <a:t>So rewrite the question as  25.0 mL = ? g</a:t>
            </a:r>
          </a:p>
          <a:p>
            <a:pPr marL="114300" indent="0">
              <a:buNone/>
            </a:pPr>
            <a:endParaRPr lang="en-US" dirty="0" smtClean="0"/>
          </a:p>
          <a:p>
            <a:pPr marL="114300" indent="0">
              <a:buNone/>
            </a:pPr>
            <a:r>
              <a:rPr lang="en-US" dirty="0" smtClean="0"/>
              <a:t>Or we could say   </a:t>
            </a:r>
            <a:r>
              <a:rPr lang="en-US" dirty="0" smtClean="0">
                <a:solidFill>
                  <a:srgbClr val="00B050"/>
                </a:solidFill>
              </a:rPr>
              <a:t>25.0 mL </a:t>
            </a:r>
            <a:r>
              <a:rPr lang="en-US" dirty="0" err="1" smtClean="0">
                <a:solidFill>
                  <a:srgbClr val="00B050"/>
                </a:solidFill>
              </a:rPr>
              <a:t>Etol</a:t>
            </a:r>
            <a:r>
              <a:rPr lang="en-US" dirty="0" smtClean="0">
                <a:solidFill>
                  <a:srgbClr val="00B050"/>
                </a:solidFill>
              </a:rPr>
              <a:t> =  ? g </a:t>
            </a:r>
            <a:r>
              <a:rPr lang="en-US" dirty="0" err="1" smtClean="0">
                <a:solidFill>
                  <a:srgbClr val="00B050"/>
                </a:solidFill>
              </a:rPr>
              <a:t>Etol</a:t>
            </a:r>
            <a:r>
              <a:rPr lang="en-US" dirty="0" smtClean="0">
                <a:solidFill>
                  <a:srgbClr val="00B050"/>
                </a:solidFill>
              </a:rPr>
              <a:t>      </a:t>
            </a:r>
            <a:r>
              <a:rPr lang="en-US" dirty="0" err="1" smtClean="0">
                <a:solidFill>
                  <a:srgbClr val="0070C0"/>
                </a:solidFill>
              </a:rPr>
              <a:t>Etol</a:t>
            </a:r>
            <a:r>
              <a:rPr lang="en-US" dirty="0" smtClean="0">
                <a:solidFill>
                  <a:srgbClr val="0070C0"/>
                </a:solidFill>
              </a:rPr>
              <a:t> = ethyl alcohol</a:t>
            </a:r>
          </a:p>
          <a:p>
            <a:pPr marL="114300" indent="0">
              <a:buNone/>
            </a:pPr>
            <a:endParaRPr lang="en-US" dirty="0">
              <a:solidFill>
                <a:srgbClr val="0070C0"/>
              </a:solidFill>
            </a:endParaRPr>
          </a:p>
          <a:p>
            <a:pPr marL="114300" indent="0">
              <a:buNone/>
            </a:pPr>
            <a:r>
              <a:rPr lang="en-US" dirty="0" smtClean="0"/>
              <a:t>0.789 g / mL   means   0.789 g </a:t>
            </a:r>
            <a:r>
              <a:rPr lang="en-US" dirty="0" smtClean="0">
                <a:solidFill>
                  <a:srgbClr val="0070C0"/>
                </a:solidFill>
              </a:rPr>
              <a:t>per</a:t>
            </a:r>
            <a:r>
              <a:rPr lang="en-US" dirty="0" smtClean="0"/>
              <a:t> mL   means  </a:t>
            </a:r>
            <a:r>
              <a:rPr lang="en-US" dirty="0" smtClean="0">
                <a:solidFill>
                  <a:srgbClr val="0070C0"/>
                </a:solidFill>
              </a:rPr>
              <a:t>0.789 g = 1 mL</a:t>
            </a:r>
          </a:p>
          <a:p>
            <a:pPr marL="114300" indent="0">
              <a:buNone/>
            </a:pPr>
            <a:endParaRPr lang="en-US" dirty="0">
              <a:solidFill>
                <a:srgbClr val="0070C0"/>
              </a:solidFill>
            </a:endParaRPr>
          </a:p>
          <a:p>
            <a:pPr marL="114300" indent="0">
              <a:buNone/>
            </a:pPr>
            <a:r>
              <a:rPr lang="en-US" dirty="0" smtClean="0"/>
              <a:t>To have 0.789 g </a:t>
            </a:r>
            <a:r>
              <a:rPr lang="en-US" dirty="0" err="1" smtClean="0"/>
              <a:t>Etol</a:t>
            </a:r>
            <a:r>
              <a:rPr lang="en-US" dirty="0" smtClean="0"/>
              <a:t> is to have 1 mL </a:t>
            </a:r>
            <a:r>
              <a:rPr lang="en-US" dirty="0" err="1" smtClean="0"/>
              <a:t>Etol</a:t>
            </a:r>
            <a:r>
              <a:rPr lang="en-US" dirty="0" smtClean="0"/>
              <a:t> .  The two are equal.</a:t>
            </a:r>
          </a:p>
          <a:p>
            <a:pPr marL="114300" indent="0">
              <a:buNone/>
            </a:pPr>
            <a:endParaRPr lang="en-US" dirty="0"/>
          </a:p>
          <a:p>
            <a:pPr marL="114300" indent="0">
              <a:buNone/>
            </a:pPr>
            <a:r>
              <a:rPr lang="en-US" dirty="0" smtClean="0"/>
              <a:t> </a:t>
            </a:r>
            <a:r>
              <a:rPr lang="en-US" dirty="0" smtClean="0">
                <a:solidFill>
                  <a:srgbClr val="FF0000"/>
                </a:solidFill>
              </a:rPr>
              <a:t>“per” always means “=“</a:t>
            </a:r>
            <a:endParaRPr lang="en-US" dirty="0">
              <a:solidFill>
                <a:srgbClr val="FF0000"/>
              </a:solidFill>
            </a:endParaRPr>
          </a:p>
        </p:txBody>
      </p:sp>
    </p:spTree>
    <p:extLst>
      <p:ext uri="{BB962C8B-B14F-4D97-AF65-F5344CB8AC3E}">
        <p14:creationId xmlns:p14="http://schemas.microsoft.com/office/powerpoint/2010/main" val="3884910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Word Problems 2</a:t>
            </a:r>
            <a:endParaRPr lang="en-US" dirty="0"/>
          </a:p>
        </p:txBody>
      </p:sp>
      <p:sp>
        <p:nvSpPr>
          <p:cNvPr id="3" name="Content Placeholder 2"/>
          <p:cNvSpPr>
            <a:spLocks noGrp="1"/>
          </p:cNvSpPr>
          <p:nvPr>
            <p:ph idx="1"/>
          </p:nvPr>
        </p:nvSpPr>
        <p:spPr/>
        <p:txBody>
          <a:bodyPr/>
          <a:lstStyle/>
          <a:p>
            <a:pPr marL="114300" indent="0">
              <a:buNone/>
            </a:pPr>
            <a:r>
              <a:rPr lang="en-US" dirty="0" smtClean="0"/>
              <a:t>Ethyl alcohol has density 0.789 g / </a:t>
            </a:r>
            <a:r>
              <a:rPr lang="en-US" dirty="0" err="1" smtClean="0"/>
              <a:t>mL.</a:t>
            </a:r>
            <a:endParaRPr lang="en-US" dirty="0" smtClean="0"/>
          </a:p>
          <a:p>
            <a:pPr marL="114300" indent="0">
              <a:buNone/>
            </a:pPr>
            <a:r>
              <a:rPr lang="en-US" dirty="0" smtClean="0"/>
              <a:t>Calculate the mass of 25.0 mL of ethyl alcohol.</a:t>
            </a:r>
          </a:p>
          <a:p>
            <a:pPr marL="114300" indent="0">
              <a:buNone/>
            </a:pPr>
            <a:endParaRPr lang="en-US" dirty="0"/>
          </a:p>
          <a:p>
            <a:pPr marL="114300" indent="0">
              <a:buNone/>
            </a:pPr>
            <a:r>
              <a:rPr lang="en-US" dirty="0" smtClean="0"/>
              <a:t>From  </a:t>
            </a:r>
            <a:r>
              <a:rPr lang="en-US" dirty="0" smtClean="0">
                <a:solidFill>
                  <a:srgbClr val="00B050"/>
                </a:solidFill>
              </a:rPr>
              <a:t>25.0 mL = ? g</a:t>
            </a:r>
          </a:p>
          <a:p>
            <a:pPr marL="114300" indent="0">
              <a:buNone/>
            </a:pPr>
            <a:endParaRPr lang="en-US" dirty="0" smtClean="0"/>
          </a:p>
          <a:p>
            <a:pPr marL="114300" indent="0">
              <a:buNone/>
            </a:pPr>
            <a:r>
              <a:rPr lang="en-US" dirty="0" smtClean="0"/>
              <a:t>25.0 mL =  25.0 mL x                   = 19.7 g </a:t>
            </a:r>
            <a:r>
              <a:rPr lang="en-US" dirty="0" err="1" smtClean="0"/>
              <a:t>Etol</a:t>
            </a:r>
            <a:endParaRPr lang="en-US" dirty="0" smtClean="0"/>
          </a:p>
          <a:p>
            <a:pPr marL="114300" indent="0">
              <a:buNone/>
            </a:pPr>
            <a:endParaRPr lang="en-US" dirty="0">
              <a:solidFill>
                <a:srgbClr val="0070C0"/>
              </a:solidFill>
            </a:endParaRPr>
          </a:p>
          <a:p>
            <a:pPr marL="114300" indent="0">
              <a:buNone/>
            </a:pPr>
            <a:r>
              <a:rPr lang="en-US" dirty="0" smtClean="0">
                <a:solidFill>
                  <a:srgbClr val="0070C0"/>
                </a:solidFill>
              </a:rPr>
              <a:t>                                                  </a:t>
            </a:r>
            <a:r>
              <a:rPr lang="en-US" dirty="0" smtClean="0"/>
              <a:t>↘</a:t>
            </a:r>
            <a:endParaRPr lang="en-US" dirty="0"/>
          </a:p>
          <a:p>
            <a:pPr marL="114300" indent="0">
              <a:buNone/>
            </a:pPr>
            <a:r>
              <a:rPr lang="en-US" dirty="0" smtClean="0"/>
              <a:t>				 from</a:t>
            </a:r>
            <a:r>
              <a:rPr lang="en-US" dirty="0" smtClean="0">
                <a:solidFill>
                  <a:srgbClr val="0070C0"/>
                </a:solidFill>
              </a:rPr>
              <a:t>	</a:t>
            </a:r>
            <a:r>
              <a:rPr lang="en-US" dirty="0" smtClean="0"/>
              <a:t>0.789 g = 1 mL</a:t>
            </a:r>
          </a:p>
          <a:p>
            <a:pPr marL="114300" indent="0">
              <a:buNone/>
            </a:pPr>
            <a:endParaRPr lang="en-US" dirty="0"/>
          </a:p>
          <a:p>
            <a:pPr marL="114300" indent="0">
              <a:buNone/>
            </a:pPr>
            <a:r>
              <a:rPr lang="en-US" dirty="0" smtClean="0">
                <a:solidFill>
                  <a:srgbClr val="7030A0"/>
                </a:solidFill>
              </a:rPr>
              <a:t>Notice</a:t>
            </a:r>
            <a:r>
              <a:rPr lang="en-US" dirty="0" smtClean="0"/>
              <a:t> this is easier than solving the  D =         equation</a:t>
            </a:r>
          </a:p>
          <a:p>
            <a:pPr marL="114300" indent="0">
              <a:buNone/>
            </a:pPr>
            <a:endParaRPr lang="en-US" dirty="0">
              <a:solidFill>
                <a:srgbClr val="0070C0"/>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13176974"/>
              </p:ext>
            </p:extLst>
          </p:nvPr>
        </p:nvGraphicFramePr>
        <p:xfrm>
          <a:off x="3048000" y="3429000"/>
          <a:ext cx="1040086" cy="793750"/>
        </p:xfrm>
        <a:graphic>
          <a:graphicData uri="http://schemas.openxmlformats.org/presentationml/2006/ole">
            <mc:AlternateContent xmlns:mc="http://schemas.openxmlformats.org/markup-compatibility/2006">
              <mc:Choice xmlns:v="urn:schemas-microsoft-com:vml" Requires="v">
                <p:oleObj spid="_x0000_s15369" name="Equation" r:id="rId3" imgW="482400" imgH="368280" progId="Equation.DSMT4">
                  <p:embed/>
                </p:oleObj>
              </mc:Choice>
              <mc:Fallback>
                <p:oleObj name="Equation" r:id="rId3" imgW="482400" imgH="368280" progId="Equation.DSMT4">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429000"/>
                        <a:ext cx="1040086" cy="793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45967024"/>
              </p:ext>
            </p:extLst>
          </p:nvPr>
        </p:nvGraphicFramePr>
        <p:xfrm>
          <a:off x="5257800" y="5486400"/>
          <a:ext cx="341586" cy="762000"/>
        </p:xfrm>
        <a:graphic>
          <a:graphicData uri="http://schemas.openxmlformats.org/presentationml/2006/ole">
            <mc:AlternateContent xmlns:mc="http://schemas.openxmlformats.org/markup-compatibility/2006">
              <mc:Choice xmlns:v="urn:schemas-microsoft-com:vml" Requires="v">
                <p:oleObj spid="_x0000_s15370" name="Equation" r:id="rId5" imgW="164880" imgH="368280" progId="Equation.DSMT4">
                  <p:embed/>
                </p:oleObj>
              </mc:Choice>
              <mc:Fallback>
                <p:oleObj name="Equation" r:id="rId5" imgW="164880" imgH="368280" progId="Equation.DSMT4">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5486400"/>
                        <a:ext cx="341586"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98616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Problems 3</a:t>
            </a:r>
            <a:endParaRPr lang="en-US" dirty="0"/>
          </a:p>
        </p:txBody>
      </p:sp>
      <p:sp>
        <p:nvSpPr>
          <p:cNvPr id="3" name="Content Placeholder 2"/>
          <p:cNvSpPr>
            <a:spLocks noGrp="1"/>
          </p:cNvSpPr>
          <p:nvPr>
            <p:ph idx="1"/>
          </p:nvPr>
        </p:nvSpPr>
        <p:spPr/>
        <p:txBody>
          <a:bodyPr>
            <a:normAutofit/>
          </a:bodyPr>
          <a:lstStyle/>
          <a:p>
            <a:pPr>
              <a:buNone/>
            </a:pPr>
            <a:r>
              <a:rPr lang="en-US" sz="2400" dirty="0" smtClean="0">
                <a:solidFill>
                  <a:schemeClr val="tx2">
                    <a:lumMod val="75000"/>
                  </a:schemeClr>
                </a:solidFill>
              </a:rPr>
              <a:t>Determine the volume (in </a:t>
            </a:r>
            <a:r>
              <a:rPr lang="en-US" sz="2400" dirty="0" err="1" smtClean="0">
                <a:solidFill>
                  <a:schemeClr val="tx2">
                    <a:lumMod val="75000"/>
                  </a:schemeClr>
                </a:solidFill>
              </a:rPr>
              <a:t>milliters</a:t>
            </a:r>
            <a:r>
              <a:rPr lang="en-US" sz="2400" dirty="0" smtClean="0">
                <a:solidFill>
                  <a:schemeClr val="tx2">
                    <a:lumMod val="75000"/>
                  </a:schemeClr>
                </a:solidFill>
              </a:rPr>
              <a:t>) of 0.622 lb of ethyl alcohol with density 0.789 g/</a:t>
            </a:r>
            <a:r>
              <a:rPr lang="en-US" sz="2400" dirty="0" err="1" smtClean="0">
                <a:solidFill>
                  <a:schemeClr val="tx2">
                    <a:lumMod val="75000"/>
                  </a:schemeClr>
                </a:solidFill>
              </a:rPr>
              <a:t>mL.</a:t>
            </a:r>
            <a:endParaRPr lang="en-US" sz="2400" dirty="0" smtClean="0">
              <a:solidFill>
                <a:schemeClr val="tx2">
                  <a:lumMod val="75000"/>
                </a:schemeClr>
              </a:solidFill>
            </a:endParaRPr>
          </a:p>
          <a:p>
            <a:pPr>
              <a:buNone/>
            </a:pPr>
            <a:endParaRPr lang="en-US" sz="2400" dirty="0" smtClean="0">
              <a:solidFill>
                <a:schemeClr val="tx2">
                  <a:lumMod val="75000"/>
                </a:schemeClr>
              </a:solidFill>
            </a:endParaRPr>
          </a:p>
          <a:p>
            <a:pPr>
              <a:buNone/>
            </a:pPr>
            <a:r>
              <a:rPr lang="en-US" sz="2800" dirty="0" smtClean="0"/>
              <a:t>Notice there are two kind of properties:</a:t>
            </a:r>
          </a:p>
          <a:p>
            <a:pPr>
              <a:buNone/>
            </a:pPr>
            <a:endParaRPr lang="en-US" sz="2800" dirty="0"/>
          </a:p>
          <a:p>
            <a:pPr>
              <a:buNone/>
            </a:pPr>
            <a:r>
              <a:rPr lang="en-US" sz="2800" dirty="0" smtClean="0">
                <a:solidFill>
                  <a:srgbClr val="00B050"/>
                </a:solidFill>
              </a:rPr>
              <a:t>Extensive</a:t>
            </a:r>
            <a:r>
              <a:rPr lang="en-US" sz="2800" dirty="0" smtClean="0"/>
              <a:t> properties </a:t>
            </a:r>
            <a:r>
              <a:rPr lang="en-US" sz="2800" dirty="0" smtClean="0">
                <a:solidFill>
                  <a:srgbClr val="7030A0"/>
                </a:solidFill>
              </a:rPr>
              <a:t>depend</a:t>
            </a:r>
            <a:r>
              <a:rPr lang="en-US" sz="2800" dirty="0" smtClean="0"/>
              <a:t> upon the amount (extent) of substance.  </a:t>
            </a:r>
            <a:r>
              <a:rPr lang="en-US" sz="2000" dirty="0" smtClean="0"/>
              <a:t> (like mass and volume)</a:t>
            </a:r>
          </a:p>
          <a:p>
            <a:pPr>
              <a:buNone/>
            </a:pPr>
            <a:endParaRPr lang="en-US" sz="2800" dirty="0"/>
          </a:p>
          <a:p>
            <a:pPr>
              <a:buNone/>
            </a:pPr>
            <a:r>
              <a:rPr lang="en-US" sz="2800" dirty="0" smtClean="0">
                <a:solidFill>
                  <a:srgbClr val="00B050"/>
                </a:solidFill>
              </a:rPr>
              <a:t>Intensive</a:t>
            </a:r>
            <a:r>
              <a:rPr lang="en-US" sz="2800" dirty="0" smtClean="0"/>
              <a:t> properties </a:t>
            </a:r>
            <a:r>
              <a:rPr lang="en-US" sz="2800" dirty="0" smtClean="0">
                <a:solidFill>
                  <a:srgbClr val="7030A0"/>
                </a:solidFill>
              </a:rPr>
              <a:t>do not depend </a:t>
            </a:r>
            <a:r>
              <a:rPr lang="en-US" sz="2800" dirty="0" smtClean="0"/>
              <a:t>upon the amount of substance.  </a:t>
            </a:r>
            <a:r>
              <a:rPr lang="en-US" sz="2000" dirty="0" smtClean="0"/>
              <a:t> (like density, melting point, etc.)</a:t>
            </a: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Problems 3</a:t>
            </a:r>
            <a:endParaRPr lang="en-US" dirty="0"/>
          </a:p>
        </p:txBody>
      </p:sp>
      <p:sp>
        <p:nvSpPr>
          <p:cNvPr id="3" name="Content Placeholder 2"/>
          <p:cNvSpPr>
            <a:spLocks noGrp="1"/>
          </p:cNvSpPr>
          <p:nvPr>
            <p:ph idx="1"/>
          </p:nvPr>
        </p:nvSpPr>
        <p:spPr/>
        <p:txBody>
          <a:bodyPr/>
          <a:lstStyle/>
          <a:p>
            <a:pPr>
              <a:buNone/>
            </a:pPr>
            <a:r>
              <a:rPr lang="en-US" sz="2400" dirty="0" smtClean="0">
                <a:solidFill>
                  <a:schemeClr val="tx2">
                    <a:lumMod val="75000"/>
                  </a:schemeClr>
                </a:solidFill>
              </a:rPr>
              <a:t>Determine the volume (in </a:t>
            </a:r>
            <a:r>
              <a:rPr lang="en-US" sz="2400" dirty="0" err="1" smtClean="0">
                <a:solidFill>
                  <a:schemeClr val="tx2">
                    <a:lumMod val="75000"/>
                  </a:schemeClr>
                </a:solidFill>
              </a:rPr>
              <a:t>milliters</a:t>
            </a:r>
            <a:r>
              <a:rPr lang="en-US" sz="2400" dirty="0" smtClean="0">
                <a:solidFill>
                  <a:schemeClr val="tx2">
                    <a:lumMod val="75000"/>
                  </a:schemeClr>
                </a:solidFill>
              </a:rPr>
              <a:t>) of 0.622 lb of ethyl alcohol with density 0.789 g/</a:t>
            </a:r>
            <a:r>
              <a:rPr lang="en-US" sz="2400" dirty="0" err="1" smtClean="0">
                <a:solidFill>
                  <a:schemeClr val="tx2">
                    <a:lumMod val="75000"/>
                  </a:schemeClr>
                </a:solidFill>
              </a:rPr>
              <a:t>mL.</a:t>
            </a:r>
            <a:endParaRPr lang="en-US" sz="2400" dirty="0" smtClean="0">
              <a:solidFill>
                <a:schemeClr val="tx2">
                  <a:lumMod val="75000"/>
                </a:schemeClr>
              </a:solidFill>
            </a:endParaRPr>
          </a:p>
          <a:p>
            <a:pPr>
              <a:buNone/>
            </a:pPr>
            <a:r>
              <a:rPr lang="en-US" sz="2800" dirty="0" smtClean="0"/>
              <a:t> The question rewritten must end in      ? </a:t>
            </a:r>
            <a:r>
              <a:rPr lang="en-US" sz="2800" dirty="0" err="1" smtClean="0"/>
              <a:t>mL</a:t>
            </a:r>
            <a:r>
              <a:rPr lang="en-US" sz="2800" dirty="0" smtClean="0"/>
              <a:t> </a:t>
            </a:r>
            <a:r>
              <a:rPr lang="en-US" sz="2800" dirty="0" err="1" smtClean="0"/>
              <a:t>Etol</a:t>
            </a:r>
            <a:endParaRPr lang="en-US" sz="2800" dirty="0" smtClean="0"/>
          </a:p>
          <a:p>
            <a:pPr>
              <a:buNone/>
            </a:pPr>
            <a:r>
              <a:rPr lang="en-US" sz="2800" dirty="0" smtClean="0"/>
              <a:t>but what is the starting quantity?</a:t>
            </a:r>
          </a:p>
          <a:p>
            <a:pPr>
              <a:buNone/>
            </a:pPr>
            <a:endParaRPr lang="en-US" sz="2800" dirty="0" smtClean="0"/>
          </a:p>
          <a:p>
            <a:pPr>
              <a:buNone/>
            </a:pPr>
            <a:r>
              <a:rPr lang="en-US" sz="2800" dirty="0" smtClean="0"/>
              <a:t>Should the question be:    </a:t>
            </a:r>
            <a:r>
              <a:rPr lang="en-US" sz="2800" dirty="0" smtClean="0">
                <a:solidFill>
                  <a:schemeClr val="accent2">
                    <a:lumMod val="75000"/>
                  </a:schemeClr>
                </a:solidFill>
              </a:rPr>
              <a:t>0.622 lb </a:t>
            </a:r>
            <a:r>
              <a:rPr lang="en-US" sz="2800" dirty="0" err="1" smtClean="0">
                <a:solidFill>
                  <a:schemeClr val="accent2">
                    <a:lumMod val="75000"/>
                  </a:schemeClr>
                </a:solidFill>
              </a:rPr>
              <a:t>Etol</a:t>
            </a:r>
            <a:r>
              <a:rPr lang="en-US" sz="2800" dirty="0" smtClean="0">
                <a:solidFill>
                  <a:schemeClr val="accent2">
                    <a:lumMod val="75000"/>
                  </a:schemeClr>
                </a:solidFill>
              </a:rPr>
              <a:t> </a:t>
            </a:r>
            <a:r>
              <a:rPr lang="en-US" sz="2800" dirty="0" smtClean="0"/>
              <a:t>= ? </a:t>
            </a:r>
            <a:r>
              <a:rPr lang="en-US" sz="2800" dirty="0" err="1" smtClean="0"/>
              <a:t>mL</a:t>
            </a:r>
            <a:r>
              <a:rPr lang="en-US" sz="2800" dirty="0" smtClean="0"/>
              <a:t> </a:t>
            </a:r>
            <a:r>
              <a:rPr lang="en-US" sz="2800" dirty="0" err="1" smtClean="0"/>
              <a:t>Etol</a:t>
            </a:r>
            <a:endParaRPr lang="en-US" sz="2800" dirty="0" smtClean="0"/>
          </a:p>
          <a:p>
            <a:pPr>
              <a:buNone/>
            </a:pPr>
            <a:endParaRPr lang="en-US" sz="2800" dirty="0"/>
          </a:p>
          <a:p>
            <a:pPr>
              <a:buNone/>
            </a:pPr>
            <a:r>
              <a:rPr lang="en-US" sz="2800" dirty="0" smtClean="0"/>
              <a:t>or should it be:                 </a:t>
            </a:r>
            <a:r>
              <a:rPr lang="en-US" sz="2800" dirty="0" smtClean="0">
                <a:solidFill>
                  <a:schemeClr val="accent2">
                    <a:lumMod val="75000"/>
                  </a:schemeClr>
                </a:solidFill>
              </a:rPr>
              <a:t>0.798 g/</a:t>
            </a:r>
            <a:r>
              <a:rPr lang="en-US" sz="2800" dirty="0" err="1" smtClean="0">
                <a:solidFill>
                  <a:schemeClr val="accent2">
                    <a:lumMod val="75000"/>
                  </a:schemeClr>
                </a:solidFill>
              </a:rPr>
              <a:t>mL</a:t>
            </a:r>
            <a:r>
              <a:rPr lang="en-US" sz="2800" dirty="0" smtClean="0">
                <a:solidFill>
                  <a:schemeClr val="accent2">
                    <a:lumMod val="75000"/>
                  </a:schemeClr>
                </a:solidFill>
              </a:rPr>
              <a:t>  </a:t>
            </a:r>
            <a:r>
              <a:rPr lang="en-US" sz="2800" dirty="0" smtClean="0"/>
              <a:t>=  ? </a:t>
            </a:r>
            <a:r>
              <a:rPr lang="en-US" sz="2800" dirty="0" err="1" smtClean="0"/>
              <a:t>mL</a:t>
            </a:r>
            <a:r>
              <a:rPr lang="en-US" sz="2800" dirty="0" smtClean="0"/>
              <a:t> </a:t>
            </a:r>
            <a:r>
              <a:rPr lang="en-US" sz="2800" dirty="0" err="1" smtClean="0"/>
              <a:t>Etol</a:t>
            </a:r>
            <a:endParaRPr lang="en-US" sz="2800" dirty="0"/>
          </a:p>
          <a:p>
            <a:pPr>
              <a:buNone/>
            </a:pPr>
            <a:r>
              <a:rPr lang="en-US" sz="2800" dirty="0" smtClean="0"/>
              <a:t>                              </a:t>
            </a:r>
            <a:r>
              <a:rPr lang="en-US" sz="4400" dirty="0" smtClean="0"/>
              <a:t>?</a:t>
            </a:r>
            <a:endParaRPr lang="en-US" sz="4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Problems 3</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400" dirty="0" smtClean="0">
                <a:solidFill>
                  <a:schemeClr val="tx2">
                    <a:lumMod val="75000"/>
                  </a:schemeClr>
                </a:solidFill>
              </a:rPr>
              <a:t>Dimensional analysis solutions always have the form:</a:t>
            </a:r>
          </a:p>
          <a:p>
            <a:pPr>
              <a:buNone/>
            </a:pPr>
            <a:r>
              <a:rPr lang="en-US" sz="2800" dirty="0" smtClean="0"/>
              <a:t> </a:t>
            </a:r>
          </a:p>
          <a:p>
            <a:pPr>
              <a:buNone/>
            </a:pPr>
            <a:r>
              <a:rPr lang="en-US" sz="2800" dirty="0"/>
              <a:t>	</a:t>
            </a:r>
            <a:r>
              <a:rPr lang="en-US" sz="2800" dirty="0" smtClean="0"/>
              <a:t>a = a </a:t>
            </a:r>
            <a:r>
              <a:rPr lang="en-US" sz="2800" dirty="0" smtClean="0">
                <a:latin typeface="Calibri"/>
              </a:rPr>
              <a:t>x </a:t>
            </a:r>
            <a:r>
              <a:rPr lang="en-US" sz="2800" dirty="0" smtClean="0">
                <a:solidFill>
                  <a:schemeClr val="accent2">
                    <a:lumMod val="75000"/>
                  </a:schemeClr>
                </a:solidFill>
                <a:latin typeface="Calibri"/>
              </a:rPr>
              <a:t>1</a:t>
            </a:r>
            <a:r>
              <a:rPr lang="en-US" sz="2800" dirty="0" smtClean="0">
                <a:latin typeface="Calibri"/>
              </a:rPr>
              <a:t>  where the </a:t>
            </a:r>
            <a:r>
              <a:rPr lang="en-US" sz="2800" dirty="0" smtClean="0">
                <a:solidFill>
                  <a:schemeClr val="accent2">
                    <a:lumMod val="75000"/>
                  </a:schemeClr>
                </a:solidFill>
                <a:latin typeface="Calibri"/>
              </a:rPr>
              <a:t>1</a:t>
            </a:r>
            <a:r>
              <a:rPr lang="en-US" sz="2800" dirty="0" smtClean="0">
                <a:latin typeface="Calibri"/>
              </a:rPr>
              <a:t>-factor only changes units.</a:t>
            </a:r>
          </a:p>
          <a:p>
            <a:pPr>
              <a:buNone/>
            </a:pPr>
            <a:r>
              <a:rPr lang="en-US" sz="2800" dirty="0" smtClean="0"/>
              <a:t>	</a:t>
            </a:r>
          </a:p>
          <a:p>
            <a:pPr>
              <a:buNone/>
            </a:pPr>
            <a:r>
              <a:rPr lang="en-US" sz="2800" dirty="0"/>
              <a:t>	</a:t>
            </a:r>
            <a:r>
              <a:rPr lang="en-US" sz="2800" dirty="0" smtClean="0"/>
              <a:t>Dimensional analysis never changes the </a:t>
            </a:r>
            <a:r>
              <a:rPr lang="en-US" sz="2800" dirty="0" smtClean="0">
                <a:solidFill>
                  <a:schemeClr val="accent5">
                    <a:lumMod val="75000"/>
                  </a:schemeClr>
                </a:solidFill>
              </a:rPr>
              <a:t>size</a:t>
            </a:r>
            <a:r>
              <a:rPr lang="en-US" sz="2800" dirty="0" smtClean="0"/>
              <a:t> of the starting quantity.  It can change </a:t>
            </a:r>
            <a:r>
              <a:rPr lang="en-US" sz="2800" dirty="0" smtClean="0">
                <a:solidFill>
                  <a:schemeClr val="accent5">
                    <a:lumMod val="75000"/>
                  </a:schemeClr>
                </a:solidFill>
              </a:rPr>
              <a:t>2.5 ft </a:t>
            </a:r>
            <a:r>
              <a:rPr lang="en-US" sz="2800" dirty="0" smtClean="0"/>
              <a:t>to </a:t>
            </a:r>
            <a:r>
              <a:rPr lang="en-US" sz="2800" dirty="0" smtClean="0">
                <a:solidFill>
                  <a:schemeClr val="accent5">
                    <a:lumMod val="75000"/>
                  </a:schemeClr>
                </a:solidFill>
              </a:rPr>
              <a:t>30 in, </a:t>
            </a:r>
            <a:r>
              <a:rPr lang="en-US" sz="2800" dirty="0" smtClean="0"/>
              <a:t>but both are exactly the same size.   </a:t>
            </a:r>
          </a:p>
          <a:p>
            <a:pPr>
              <a:buNone/>
            </a:pPr>
            <a:r>
              <a:rPr lang="en-US" sz="2800" dirty="0"/>
              <a:t>	</a:t>
            </a:r>
            <a:r>
              <a:rPr lang="en-US" sz="2800" dirty="0" smtClean="0"/>
              <a:t>Likewise, dimensional analysis </a:t>
            </a:r>
            <a:r>
              <a:rPr lang="en-US" sz="2800" dirty="0" smtClean="0">
                <a:solidFill>
                  <a:schemeClr val="accent2">
                    <a:lumMod val="75000"/>
                  </a:schemeClr>
                </a:solidFill>
              </a:rPr>
              <a:t>can never </a:t>
            </a:r>
            <a:r>
              <a:rPr lang="en-US" sz="2800" dirty="0" smtClean="0"/>
              <a:t>change an extensive property to an intensive property or an intensive property to an extensive property.</a:t>
            </a:r>
            <a:endParaRPr lang="en-US" sz="2800" dirty="0"/>
          </a:p>
          <a:p>
            <a:pPr>
              <a:buNone/>
            </a:pPr>
            <a:r>
              <a:rPr lang="en-US" sz="2800" dirty="0" smtClean="0"/>
              <a:t>                              </a:t>
            </a:r>
            <a:endParaRPr lang="en-US" sz="4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Problems 3</a:t>
            </a:r>
            <a:endParaRPr lang="en-US" dirty="0"/>
          </a:p>
        </p:txBody>
      </p:sp>
      <p:sp>
        <p:nvSpPr>
          <p:cNvPr id="3" name="Content Placeholder 2"/>
          <p:cNvSpPr>
            <a:spLocks noGrp="1"/>
          </p:cNvSpPr>
          <p:nvPr>
            <p:ph idx="1"/>
          </p:nvPr>
        </p:nvSpPr>
        <p:spPr/>
        <p:txBody>
          <a:bodyPr>
            <a:normAutofit/>
          </a:bodyPr>
          <a:lstStyle/>
          <a:p>
            <a:pPr>
              <a:buNone/>
            </a:pPr>
            <a:r>
              <a:rPr lang="en-US" sz="2800" dirty="0" smtClean="0"/>
              <a:t>This leads to a simple but powerful rule:</a:t>
            </a:r>
          </a:p>
          <a:p>
            <a:pPr>
              <a:buNone/>
            </a:pPr>
            <a:r>
              <a:rPr lang="en-US" sz="2800" dirty="0" smtClean="0"/>
              <a:t>In the dimensional analysis </a:t>
            </a:r>
            <a:r>
              <a:rPr lang="en-US" sz="2800" dirty="0" smtClean="0">
                <a:solidFill>
                  <a:schemeClr val="accent5">
                    <a:lumMod val="75000"/>
                  </a:schemeClr>
                </a:solidFill>
              </a:rPr>
              <a:t>question</a:t>
            </a:r>
            <a:r>
              <a:rPr lang="en-US" sz="2800" dirty="0" smtClean="0"/>
              <a:t>, the starting quantity must be the same kind of property as the final quantity.</a:t>
            </a:r>
          </a:p>
          <a:p>
            <a:pPr>
              <a:buNone/>
            </a:pPr>
            <a:r>
              <a:rPr lang="en-US" sz="2800" dirty="0" smtClean="0"/>
              <a:t>So if the final quantity is </a:t>
            </a:r>
            <a:r>
              <a:rPr lang="en-US" sz="2800" dirty="0" err="1" smtClean="0"/>
              <a:t>mL</a:t>
            </a:r>
            <a:r>
              <a:rPr lang="en-US" sz="2800" dirty="0" smtClean="0"/>
              <a:t>   as in    </a:t>
            </a:r>
            <a:r>
              <a:rPr lang="en-US" sz="2800" dirty="0" smtClean="0">
                <a:solidFill>
                  <a:schemeClr val="tx2">
                    <a:lumMod val="60000"/>
                    <a:lumOff val="40000"/>
                  </a:schemeClr>
                </a:solidFill>
              </a:rPr>
              <a:t>= </a:t>
            </a:r>
            <a:r>
              <a:rPr lang="en-US" sz="2800" dirty="0" smtClean="0">
                <a:solidFill>
                  <a:schemeClr val="accent5">
                    <a:lumMod val="75000"/>
                  </a:schemeClr>
                </a:solidFill>
              </a:rPr>
              <a:t>? </a:t>
            </a:r>
            <a:r>
              <a:rPr lang="en-US" sz="2800" dirty="0" err="1" smtClean="0">
                <a:solidFill>
                  <a:schemeClr val="accent5">
                    <a:lumMod val="75000"/>
                  </a:schemeClr>
                </a:solidFill>
              </a:rPr>
              <a:t>mL</a:t>
            </a:r>
            <a:r>
              <a:rPr lang="en-US" sz="2800" dirty="0" smtClean="0">
                <a:solidFill>
                  <a:schemeClr val="accent5">
                    <a:lumMod val="75000"/>
                  </a:schemeClr>
                </a:solidFill>
              </a:rPr>
              <a:t> </a:t>
            </a:r>
            <a:r>
              <a:rPr lang="en-US" sz="2800" dirty="0" err="1" smtClean="0">
                <a:solidFill>
                  <a:schemeClr val="accent5">
                    <a:lumMod val="75000"/>
                  </a:schemeClr>
                </a:solidFill>
              </a:rPr>
              <a:t>Etol</a:t>
            </a:r>
            <a:endParaRPr lang="en-US" sz="2800" dirty="0" smtClean="0">
              <a:solidFill>
                <a:schemeClr val="accent5">
                  <a:lumMod val="75000"/>
                </a:schemeClr>
              </a:solidFill>
            </a:endParaRPr>
          </a:p>
          <a:p>
            <a:pPr>
              <a:buNone/>
            </a:pPr>
            <a:r>
              <a:rPr lang="en-US" sz="2800" dirty="0" smtClean="0"/>
              <a:t>then the starting quantity must be </a:t>
            </a:r>
            <a:r>
              <a:rPr lang="en-US" sz="2800" dirty="0" smtClean="0">
                <a:solidFill>
                  <a:srgbClr val="0070C0"/>
                </a:solidFill>
              </a:rPr>
              <a:t>extensive </a:t>
            </a:r>
            <a:r>
              <a:rPr lang="en-US" sz="2400" dirty="0" smtClean="0"/>
              <a:t>(not intensive and thus not density).</a:t>
            </a:r>
            <a:endParaRPr lang="en-US" sz="2400" dirty="0"/>
          </a:p>
          <a:p>
            <a:pPr>
              <a:buNone/>
            </a:pPr>
            <a:endParaRPr lang="en-US" sz="4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Problems 3</a:t>
            </a:r>
            <a:endParaRPr lang="en-US" dirty="0"/>
          </a:p>
        </p:txBody>
      </p:sp>
      <p:sp>
        <p:nvSpPr>
          <p:cNvPr id="3" name="Content Placeholder 2"/>
          <p:cNvSpPr>
            <a:spLocks noGrp="1"/>
          </p:cNvSpPr>
          <p:nvPr>
            <p:ph idx="1"/>
          </p:nvPr>
        </p:nvSpPr>
        <p:spPr>
          <a:xfrm>
            <a:off x="457200" y="1600200"/>
            <a:ext cx="7772400" cy="4800600"/>
          </a:xfrm>
        </p:spPr>
        <p:txBody>
          <a:bodyPr/>
          <a:lstStyle/>
          <a:p>
            <a:pPr>
              <a:buNone/>
            </a:pPr>
            <a:r>
              <a:rPr lang="en-US" sz="2400" dirty="0" smtClean="0">
                <a:solidFill>
                  <a:schemeClr val="tx2">
                    <a:lumMod val="75000"/>
                  </a:schemeClr>
                </a:solidFill>
              </a:rPr>
              <a:t>Determine the volume (in </a:t>
            </a:r>
            <a:r>
              <a:rPr lang="en-US" sz="2400" dirty="0" err="1" smtClean="0">
                <a:solidFill>
                  <a:schemeClr val="tx2">
                    <a:lumMod val="75000"/>
                  </a:schemeClr>
                </a:solidFill>
              </a:rPr>
              <a:t>milliters</a:t>
            </a:r>
            <a:r>
              <a:rPr lang="en-US" sz="2400" dirty="0" smtClean="0">
                <a:solidFill>
                  <a:schemeClr val="tx2">
                    <a:lumMod val="75000"/>
                  </a:schemeClr>
                </a:solidFill>
              </a:rPr>
              <a:t>) of 0.622 lb of ethyl alcohol with density 0.789 g/</a:t>
            </a:r>
            <a:r>
              <a:rPr lang="en-US" sz="2400" dirty="0" err="1" smtClean="0">
                <a:solidFill>
                  <a:schemeClr val="tx2">
                    <a:lumMod val="75000"/>
                  </a:schemeClr>
                </a:solidFill>
              </a:rPr>
              <a:t>mL.</a:t>
            </a:r>
            <a:endParaRPr lang="en-US" sz="2400" dirty="0" smtClean="0">
              <a:solidFill>
                <a:schemeClr val="tx2">
                  <a:lumMod val="75000"/>
                </a:schemeClr>
              </a:solidFill>
            </a:endParaRPr>
          </a:p>
          <a:p>
            <a:pPr>
              <a:buNone/>
            </a:pPr>
            <a:r>
              <a:rPr lang="en-US" sz="2800" dirty="0" smtClean="0"/>
              <a:t>So the question must be:    </a:t>
            </a:r>
            <a:r>
              <a:rPr lang="en-US" sz="2800" dirty="0" smtClean="0">
                <a:solidFill>
                  <a:srgbClr val="0070C0"/>
                </a:solidFill>
              </a:rPr>
              <a:t>0.622 lb </a:t>
            </a:r>
            <a:r>
              <a:rPr lang="en-US" sz="2800" dirty="0" err="1" smtClean="0">
                <a:solidFill>
                  <a:srgbClr val="0070C0"/>
                </a:solidFill>
              </a:rPr>
              <a:t>Etol</a:t>
            </a:r>
            <a:r>
              <a:rPr lang="en-US" sz="2800" dirty="0" smtClean="0">
                <a:solidFill>
                  <a:srgbClr val="0070C0"/>
                </a:solidFill>
              </a:rPr>
              <a:t> = ? </a:t>
            </a:r>
            <a:r>
              <a:rPr lang="en-US" sz="2800" dirty="0" err="1" smtClean="0">
                <a:solidFill>
                  <a:srgbClr val="0070C0"/>
                </a:solidFill>
              </a:rPr>
              <a:t>mL</a:t>
            </a:r>
            <a:r>
              <a:rPr lang="en-US" sz="2800" dirty="0" smtClean="0">
                <a:solidFill>
                  <a:srgbClr val="0070C0"/>
                </a:solidFill>
              </a:rPr>
              <a:t> </a:t>
            </a:r>
            <a:r>
              <a:rPr lang="en-US" sz="2800" dirty="0" err="1" smtClean="0">
                <a:solidFill>
                  <a:srgbClr val="0070C0"/>
                </a:solidFill>
              </a:rPr>
              <a:t>Etol</a:t>
            </a:r>
            <a:endParaRPr lang="en-US" sz="2800" dirty="0" smtClean="0">
              <a:solidFill>
                <a:srgbClr val="0070C0"/>
              </a:solidFill>
            </a:endParaRPr>
          </a:p>
          <a:p>
            <a:pPr>
              <a:buNone/>
            </a:pPr>
            <a:endParaRPr lang="en-US" sz="2800" dirty="0"/>
          </a:p>
          <a:p>
            <a:pPr>
              <a:buNone/>
            </a:pPr>
            <a:r>
              <a:rPr lang="en-US" sz="2800" dirty="0" smtClean="0"/>
              <a:t>and the density will be used in a conversion factor.</a:t>
            </a:r>
            <a:endParaRPr lang="en-US" sz="2800" dirty="0"/>
          </a:p>
          <a:p>
            <a:pPr>
              <a:buNone/>
            </a:pPr>
            <a:r>
              <a:rPr lang="en-US" sz="2400" dirty="0"/>
              <a:t>	</a:t>
            </a:r>
            <a:r>
              <a:rPr lang="en-US" sz="2400" dirty="0" smtClean="0"/>
              <a:t>0.789 g = 1 </a:t>
            </a:r>
            <a:r>
              <a:rPr lang="en-US" sz="2400" dirty="0" err="1" smtClean="0"/>
              <a:t>mL</a:t>
            </a:r>
            <a:endParaRPr lang="en-US" sz="2400" dirty="0" smtClean="0"/>
          </a:p>
          <a:p>
            <a:pPr>
              <a:buNone/>
            </a:pPr>
            <a:endParaRPr lang="en-US" sz="2400" dirty="0">
              <a:solidFill>
                <a:schemeClr val="tx2">
                  <a:lumMod val="60000"/>
                  <a:lumOff val="40000"/>
                </a:schemeClr>
              </a:solidFill>
            </a:endParaRPr>
          </a:p>
          <a:p>
            <a:pPr>
              <a:buNone/>
            </a:pPr>
            <a:r>
              <a:rPr lang="en-US" sz="2200" dirty="0" smtClean="0"/>
              <a:t>0.622 lb </a:t>
            </a:r>
            <a:r>
              <a:rPr lang="en-US" sz="2200" dirty="0" err="1" smtClean="0"/>
              <a:t>Etol</a:t>
            </a:r>
            <a:r>
              <a:rPr lang="en-US" sz="2200" dirty="0" smtClean="0"/>
              <a:t>  = 0.622 lb </a:t>
            </a:r>
            <a:r>
              <a:rPr lang="en-US" sz="2200" dirty="0" err="1" smtClean="0"/>
              <a:t>Etol</a:t>
            </a:r>
            <a:r>
              <a:rPr lang="en-US" sz="2200" dirty="0" smtClean="0"/>
              <a:t> </a:t>
            </a:r>
            <a:r>
              <a:rPr lang="en-US" sz="2200" dirty="0" smtClean="0">
                <a:latin typeface="Calibri"/>
              </a:rPr>
              <a:t>x                                     =  358. </a:t>
            </a:r>
            <a:r>
              <a:rPr lang="en-US" sz="2200" dirty="0" err="1" smtClean="0">
                <a:latin typeface="Calibri"/>
              </a:rPr>
              <a:t>mL</a:t>
            </a:r>
            <a:r>
              <a:rPr lang="en-US" sz="2200" dirty="0" smtClean="0">
                <a:latin typeface="Calibri"/>
              </a:rPr>
              <a:t> </a:t>
            </a:r>
            <a:r>
              <a:rPr lang="en-US" sz="2200" dirty="0" err="1" smtClean="0">
                <a:latin typeface="Calibri"/>
              </a:rPr>
              <a:t>Etol</a:t>
            </a:r>
            <a:endParaRPr lang="en-US" sz="2200" dirty="0"/>
          </a:p>
        </p:txBody>
      </p:sp>
      <p:graphicFrame>
        <p:nvGraphicFramePr>
          <p:cNvPr id="4" name="Object 3"/>
          <p:cNvGraphicFramePr>
            <a:graphicFrameLocks noChangeAspect="1"/>
          </p:cNvGraphicFramePr>
          <p:nvPr/>
        </p:nvGraphicFramePr>
        <p:xfrm>
          <a:off x="4114800" y="4648200"/>
          <a:ext cx="2190135" cy="838200"/>
        </p:xfrm>
        <a:graphic>
          <a:graphicData uri="http://schemas.openxmlformats.org/presentationml/2006/ole">
            <mc:AlternateContent xmlns:mc="http://schemas.openxmlformats.org/markup-compatibility/2006">
              <mc:Choice xmlns:v="urn:schemas-microsoft-com:vml" Requires="v">
                <p:oleObj spid="_x0000_s40964" name="Equation" r:id="rId3" imgW="1028520" imgH="393480" progId="Equation.DSMT4">
                  <p:embed/>
                </p:oleObj>
              </mc:Choice>
              <mc:Fallback>
                <p:oleObj name="Equation" r:id="rId3" imgW="102852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4648200"/>
                        <a:ext cx="219013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algebraic identities</a:t>
            </a:r>
            <a:endParaRPr lang="en-US" dirty="0"/>
          </a:p>
        </p:txBody>
      </p:sp>
      <p:sp>
        <p:nvSpPr>
          <p:cNvPr id="3" name="Content Placeholder 2"/>
          <p:cNvSpPr>
            <a:spLocks noGrp="1"/>
          </p:cNvSpPr>
          <p:nvPr>
            <p:ph idx="1"/>
          </p:nvPr>
        </p:nvSpPr>
        <p:spPr/>
        <p:txBody>
          <a:bodyPr>
            <a:normAutofit/>
          </a:bodyPr>
          <a:lstStyle/>
          <a:p>
            <a:r>
              <a:rPr lang="en-US" sz="2400" dirty="0" smtClean="0"/>
              <a:t>It is always true that :   a = a</a:t>
            </a:r>
          </a:p>
          <a:p>
            <a:endParaRPr lang="en-US" sz="2400" dirty="0" smtClean="0"/>
          </a:p>
          <a:p>
            <a:r>
              <a:rPr lang="en-US" sz="2400" dirty="0" smtClean="0"/>
              <a:t>Also it is true that:        a x p =  a x p      for any   p</a:t>
            </a:r>
          </a:p>
          <a:p>
            <a:endParaRPr lang="en-US" sz="2400" dirty="0" smtClean="0"/>
          </a:p>
          <a:p>
            <a:r>
              <a:rPr lang="en-US" sz="2400" dirty="0" smtClean="0"/>
              <a:t>But is it true that:          a = a x f              ?</a:t>
            </a:r>
          </a:p>
          <a:p>
            <a:endParaRPr lang="en-US" sz="2400" dirty="0"/>
          </a:p>
          <a:p>
            <a:r>
              <a:rPr lang="en-US" sz="2400" dirty="0" smtClean="0"/>
              <a:t>Yes, it is true if     f = 1</a:t>
            </a:r>
          </a:p>
          <a:p>
            <a:endParaRPr lang="en-US" sz="2400" dirty="0"/>
          </a:p>
          <a:p>
            <a:r>
              <a:rPr lang="en-US" sz="2400" dirty="0" smtClean="0"/>
              <a:t>That is:   a = a x 1       always</a:t>
            </a:r>
          </a:p>
          <a:p>
            <a:pPr marL="114300" indent="0">
              <a:buNone/>
            </a:pPr>
            <a:r>
              <a:rPr lang="en-US" sz="2400" dirty="0"/>
              <a:t> </a:t>
            </a:r>
            <a:r>
              <a:rPr lang="en-US" sz="2400" dirty="0" smtClean="0"/>
              <a:t>                                                           </a:t>
            </a:r>
            <a:endParaRPr lang="en-US" sz="2400" dirty="0"/>
          </a:p>
        </p:txBody>
      </p:sp>
    </p:spTree>
    <p:extLst>
      <p:ext uri="{BB962C8B-B14F-4D97-AF65-F5344CB8AC3E}">
        <p14:creationId xmlns:p14="http://schemas.microsoft.com/office/powerpoint/2010/main" val="1203622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By definition percentage = % =</a:t>
            </a:r>
          </a:p>
          <a:p>
            <a:pPr>
              <a:buNone/>
            </a:pPr>
            <a:endParaRPr lang="en-US" dirty="0"/>
          </a:p>
          <a:p>
            <a:pPr>
              <a:buNone/>
            </a:pPr>
            <a:r>
              <a:rPr lang="en-US" sz="2800" dirty="0" smtClean="0"/>
              <a:t>200.0 g salt is mixed with 600.0 g of water to make </a:t>
            </a:r>
          </a:p>
          <a:p>
            <a:pPr>
              <a:buNone/>
            </a:pPr>
            <a:r>
              <a:rPr lang="en-US" sz="2800" dirty="0" smtClean="0"/>
              <a:t>800.0 g of solution.  What is the % salt in the solution? </a:t>
            </a:r>
          </a:p>
          <a:p>
            <a:pPr>
              <a:buNone/>
            </a:pPr>
            <a:endParaRPr lang="en-US" sz="2800" dirty="0"/>
          </a:p>
          <a:p>
            <a:pPr>
              <a:buNone/>
            </a:pPr>
            <a:r>
              <a:rPr lang="en-US" sz="2800" dirty="0" smtClean="0"/>
              <a:t>% salt =                                      =  25.0 % salt</a:t>
            </a:r>
          </a:p>
          <a:p>
            <a:pPr>
              <a:buNone/>
            </a:pPr>
            <a:endParaRPr lang="en-US" sz="2800" dirty="0"/>
          </a:p>
          <a:p>
            <a:pPr>
              <a:buNone/>
            </a:pPr>
            <a:r>
              <a:rPr lang="en-US" sz="2800" dirty="0" smtClean="0"/>
              <a:t>Percentage means per 100.  It arbitrarily divides the solution into 100 parts, of which 25 of them are salt.</a:t>
            </a:r>
            <a:endParaRPr lang="en-US" sz="2800" dirty="0"/>
          </a:p>
        </p:txBody>
      </p:sp>
      <p:graphicFrame>
        <p:nvGraphicFramePr>
          <p:cNvPr id="4" name="Object 3"/>
          <p:cNvGraphicFramePr>
            <a:graphicFrameLocks noChangeAspect="1"/>
          </p:cNvGraphicFramePr>
          <p:nvPr/>
        </p:nvGraphicFramePr>
        <p:xfrm>
          <a:off x="4191000" y="1371600"/>
          <a:ext cx="1813034" cy="762000"/>
        </p:xfrm>
        <a:graphic>
          <a:graphicData uri="http://schemas.openxmlformats.org/presentationml/2006/ole">
            <mc:AlternateContent xmlns:mc="http://schemas.openxmlformats.org/markup-compatibility/2006">
              <mc:Choice xmlns:v="urn:schemas-microsoft-com:vml" Requires="v">
                <p:oleObj spid="_x0000_s38918" name="Equation" r:id="rId3" imgW="876240" imgH="368280" progId="Equation.DSMT4">
                  <p:embed/>
                </p:oleObj>
              </mc:Choice>
              <mc:Fallback>
                <p:oleObj name="Equation" r:id="rId3" imgW="876240" imgH="3682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1371600"/>
                        <a:ext cx="1813034"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1676400" y="3810000"/>
          <a:ext cx="3005138" cy="990600"/>
        </p:xfrm>
        <a:graphic>
          <a:graphicData uri="http://schemas.openxmlformats.org/presentationml/2006/ole">
            <mc:AlternateContent xmlns:mc="http://schemas.openxmlformats.org/markup-compatibility/2006">
              <mc:Choice xmlns:v="urn:schemas-microsoft-com:vml" Requires="v">
                <p:oleObj spid="_x0000_s38919" name="Equation" r:id="rId5" imgW="1193760" imgH="393480" progId="Equation.DSMT4">
                  <p:embed/>
                </p:oleObj>
              </mc:Choice>
              <mc:Fallback>
                <p:oleObj name="Equation" r:id="rId5" imgW="119376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3810000"/>
                        <a:ext cx="3005138"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a:t>
            </a:r>
            <a:endParaRPr lang="en-US" dirty="0"/>
          </a:p>
        </p:txBody>
      </p:sp>
      <p:sp>
        <p:nvSpPr>
          <p:cNvPr id="3" name="Content Placeholder 2"/>
          <p:cNvSpPr>
            <a:spLocks noGrp="1"/>
          </p:cNvSpPr>
          <p:nvPr>
            <p:ph idx="1"/>
          </p:nvPr>
        </p:nvSpPr>
        <p:spPr/>
        <p:txBody>
          <a:bodyPr>
            <a:normAutofit/>
          </a:bodyPr>
          <a:lstStyle/>
          <a:p>
            <a:pPr>
              <a:buNone/>
            </a:pPr>
            <a:r>
              <a:rPr lang="en-US" dirty="0" smtClean="0"/>
              <a:t>The 25.0 % salt solution is the same throughout.</a:t>
            </a:r>
          </a:p>
          <a:p>
            <a:pPr>
              <a:buNone/>
            </a:pPr>
            <a:r>
              <a:rPr lang="en-US" dirty="0" smtClean="0"/>
              <a:t>Every part of it is</a:t>
            </a:r>
            <a:r>
              <a:rPr lang="en-US" sz="2800" dirty="0" smtClean="0"/>
              <a:t> 25.0 % salt.  So </a:t>
            </a:r>
            <a:r>
              <a:rPr lang="en-US" sz="2800" dirty="0" smtClean="0">
                <a:solidFill>
                  <a:srgbClr val="0070C0"/>
                </a:solidFill>
              </a:rPr>
              <a:t>percentage is an intensive property</a:t>
            </a:r>
            <a:r>
              <a:rPr lang="en-US" sz="2800" dirty="0" smtClean="0"/>
              <a:t>.   Every part of the solution can be thought of as subdivided into 100 parts.  However big or small those parts are, 25.0 of them are salt and the other 75.0 parts are water.</a:t>
            </a:r>
          </a:p>
          <a:p>
            <a:pPr>
              <a:buNone/>
            </a:pPr>
            <a:r>
              <a:rPr lang="en-US" sz="2800" dirty="0" smtClean="0"/>
              <a:t>100.0 g of this solution would contain 100 parts each 1.0 gram in amount.  25.0 parts are salt so 25.0 g of the solution is salt and 75.0 g is water.</a:t>
            </a:r>
          </a:p>
          <a:p>
            <a:pPr>
              <a:buNone/>
            </a:pP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a:t>
            </a:r>
            <a:endParaRPr lang="en-US" dirty="0"/>
          </a:p>
        </p:txBody>
      </p:sp>
      <p:sp>
        <p:nvSpPr>
          <p:cNvPr id="3" name="Content Placeholder 2"/>
          <p:cNvSpPr>
            <a:spLocks noGrp="1"/>
          </p:cNvSpPr>
          <p:nvPr>
            <p:ph idx="1"/>
          </p:nvPr>
        </p:nvSpPr>
        <p:spPr/>
        <p:txBody>
          <a:bodyPr>
            <a:normAutofit/>
          </a:bodyPr>
          <a:lstStyle/>
          <a:p>
            <a:pPr>
              <a:buNone/>
            </a:pPr>
            <a:r>
              <a:rPr lang="en-US" dirty="0" smtClean="0"/>
              <a:t>The 25.0 % salt solution is the same throughout.</a:t>
            </a:r>
          </a:p>
          <a:p>
            <a:pPr>
              <a:spcAft>
                <a:spcPts val="1200"/>
              </a:spcAft>
              <a:buNone/>
            </a:pPr>
            <a:r>
              <a:rPr lang="en-US" sz="2800" dirty="0" smtClean="0"/>
              <a:t>To have 100.0 g of solution is to have 25.0 g of salt.   </a:t>
            </a:r>
          </a:p>
          <a:p>
            <a:pPr>
              <a:buNone/>
            </a:pPr>
            <a:r>
              <a:rPr lang="en-US" sz="2800" dirty="0" smtClean="0"/>
              <a:t>This can be an identity:  </a:t>
            </a:r>
            <a:r>
              <a:rPr lang="en-US" sz="2800" dirty="0" smtClean="0">
                <a:solidFill>
                  <a:schemeClr val="accent2">
                    <a:lumMod val="50000"/>
                  </a:schemeClr>
                </a:solidFill>
              </a:rPr>
              <a:t>25.0 g salt = 100.0 g </a:t>
            </a:r>
            <a:r>
              <a:rPr lang="en-US" sz="2800" dirty="0" err="1" smtClean="0">
                <a:solidFill>
                  <a:schemeClr val="accent2">
                    <a:lumMod val="50000"/>
                  </a:schemeClr>
                </a:solidFill>
              </a:rPr>
              <a:t>soln</a:t>
            </a:r>
            <a:endParaRPr lang="en-US" sz="2800" dirty="0" smtClean="0">
              <a:solidFill>
                <a:schemeClr val="accent2">
                  <a:lumMod val="50000"/>
                </a:schemeClr>
              </a:solidFill>
            </a:endParaRPr>
          </a:p>
          <a:p>
            <a:pPr>
              <a:buNone/>
            </a:pPr>
            <a:endParaRPr lang="en-US" sz="2800" dirty="0" smtClean="0">
              <a:solidFill>
                <a:schemeClr val="accent3">
                  <a:lumMod val="50000"/>
                </a:schemeClr>
              </a:solidFill>
            </a:endParaRPr>
          </a:p>
          <a:p>
            <a:pPr>
              <a:spcAft>
                <a:spcPts val="1200"/>
              </a:spcAft>
              <a:buNone/>
            </a:pPr>
            <a:r>
              <a:rPr lang="en-US" dirty="0" smtClean="0"/>
              <a:t>Likewise, 100.0 oz of the solution must contain </a:t>
            </a:r>
            <a:r>
              <a:rPr lang="en-US" dirty="0"/>
              <a:t> </a:t>
            </a:r>
            <a:r>
              <a:rPr lang="en-US" dirty="0" smtClean="0"/>
              <a:t>25</a:t>
            </a:r>
            <a:r>
              <a:rPr lang="en-US" dirty="0" smtClean="0"/>
              <a:t>.0 </a:t>
            </a:r>
            <a:r>
              <a:rPr lang="en-US" dirty="0" smtClean="0"/>
              <a:t>oz of salt and 75.0 oz of </a:t>
            </a:r>
            <a:r>
              <a:rPr lang="en-US" dirty="0" smtClean="0"/>
              <a:t>water.</a:t>
            </a:r>
            <a:endParaRPr lang="en-US" dirty="0" smtClean="0"/>
          </a:p>
          <a:p>
            <a:pPr>
              <a:buNone/>
            </a:pPr>
            <a:r>
              <a:rPr lang="en-US" sz="2800" dirty="0" smtClean="0"/>
              <a:t>This can be an identity:  </a:t>
            </a:r>
            <a:r>
              <a:rPr lang="en-US" sz="2800" dirty="0" smtClean="0">
                <a:solidFill>
                  <a:schemeClr val="accent2">
                    <a:lumMod val="50000"/>
                  </a:schemeClr>
                </a:solidFill>
              </a:rPr>
              <a:t>25.0 oz = 100.0 oz </a:t>
            </a:r>
            <a:r>
              <a:rPr lang="en-US" sz="2800" dirty="0" err="1" smtClean="0">
                <a:solidFill>
                  <a:schemeClr val="accent2">
                    <a:lumMod val="50000"/>
                  </a:schemeClr>
                </a:solidFill>
              </a:rPr>
              <a:t>soln</a:t>
            </a:r>
            <a:endParaRPr lang="en-US" sz="2800" dirty="0" smtClean="0">
              <a:solidFill>
                <a:schemeClr val="accent2">
                  <a:lumMod val="50000"/>
                </a:schemeClr>
              </a:solidFill>
            </a:endParaRPr>
          </a:p>
          <a:p>
            <a:pPr>
              <a:buNone/>
            </a:pP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a:t>
            </a:r>
            <a:endParaRPr lang="en-US" dirty="0"/>
          </a:p>
        </p:txBody>
      </p:sp>
      <p:sp>
        <p:nvSpPr>
          <p:cNvPr id="3" name="Content Placeholder 2"/>
          <p:cNvSpPr>
            <a:spLocks noGrp="1"/>
          </p:cNvSpPr>
          <p:nvPr>
            <p:ph idx="1"/>
          </p:nvPr>
        </p:nvSpPr>
        <p:spPr/>
        <p:txBody>
          <a:bodyPr>
            <a:normAutofit/>
          </a:bodyPr>
          <a:lstStyle/>
          <a:p>
            <a:pPr>
              <a:buNone/>
            </a:pPr>
            <a:r>
              <a:rPr lang="en-US" dirty="0" smtClean="0"/>
              <a:t>The 25.0 % salt solution is the same throughout.</a:t>
            </a:r>
          </a:p>
          <a:p>
            <a:pPr>
              <a:buNone/>
            </a:pPr>
            <a:r>
              <a:rPr lang="en-US" sz="2800" dirty="0" smtClean="0">
                <a:solidFill>
                  <a:schemeClr val="accent3">
                    <a:lumMod val="50000"/>
                  </a:schemeClr>
                </a:solidFill>
              </a:rPr>
              <a:t> </a:t>
            </a:r>
          </a:p>
          <a:p>
            <a:pPr>
              <a:buNone/>
            </a:pPr>
            <a:r>
              <a:rPr lang="en-US" sz="2800" dirty="0" smtClean="0"/>
              <a:t>If the percentage is by mass </a:t>
            </a:r>
            <a:r>
              <a:rPr lang="en-US" sz="2000" dirty="0" smtClean="0"/>
              <a:t>(and it is) </a:t>
            </a:r>
            <a:r>
              <a:rPr lang="en-US" sz="2800" dirty="0" smtClean="0"/>
              <a:t>then any unit of mass can go in the identity. </a:t>
            </a:r>
          </a:p>
          <a:p>
            <a:pPr>
              <a:buNone/>
            </a:pPr>
            <a:r>
              <a:rPr lang="en-US" sz="2400" dirty="0" smtClean="0">
                <a:solidFill>
                  <a:schemeClr val="accent2">
                    <a:lumMod val="50000"/>
                  </a:schemeClr>
                </a:solidFill>
              </a:rPr>
              <a:t>25.0 per cent   </a:t>
            </a:r>
            <a:r>
              <a:rPr lang="en-US" sz="2400" dirty="0" smtClean="0"/>
              <a:t>means  </a:t>
            </a:r>
            <a:r>
              <a:rPr lang="en-US" sz="2400" dirty="0" smtClean="0">
                <a:solidFill>
                  <a:schemeClr val="accent2">
                    <a:lumMod val="50000"/>
                  </a:schemeClr>
                </a:solidFill>
              </a:rPr>
              <a:t>25.0</a:t>
            </a:r>
            <a:r>
              <a:rPr lang="en-US" sz="2400" dirty="0" smtClean="0"/>
              <a:t> </a:t>
            </a:r>
            <a:r>
              <a:rPr lang="en-US" sz="2400" dirty="0" smtClean="0">
                <a:solidFill>
                  <a:schemeClr val="accent2">
                    <a:lumMod val="50000"/>
                  </a:schemeClr>
                </a:solidFill>
              </a:rPr>
              <a:t>per 100   </a:t>
            </a:r>
            <a:r>
              <a:rPr lang="en-US" sz="2400" dirty="0" smtClean="0"/>
              <a:t>means  </a:t>
            </a:r>
            <a:r>
              <a:rPr lang="en-US" sz="2400" dirty="0" smtClean="0">
                <a:solidFill>
                  <a:schemeClr val="accent2">
                    <a:lumMod val="50000"/>
                  </a:schemeClr>
                </a:solidFill>
              </a:rPr>
              <a:t>25.0 = 100</a:t>
            </a:r>
          </a:p>
          <a:p>
            <a:pPr>
              <a:buNone/>
            </a:pPr>
            <a:endParaRPr lang="en-US" sz="2800" dirty="0">
              <a:solidFill>
                <a:schemeClr val="accent3">
                  <a:lumMod val="50000"/>
                </a:schemeClr>
              </a:solidFill>
            </a:endParaRPr>
          </a:p>
          <a:p>
            <a:pPr>
              <a:buNone/>
            </a:pPr>
            <a:r>
              <a:rPr lang="en-US" sz="2800" dirty="0" smtClean="0">
                <a:solidFill>
                  <a:schemeClr val="accent3">
                    <a:lumMod val="50000"/>
                  </a:schemeClr>
                </a:solidFill>
              </a:rPr>
              <a:t>The </a:t>
            </a:r>
            <a:r>
              <a:rPr lang="en-US" sz="2800" dirty="0" smtClean="0">
                <a:solidFill>
                  <a:schemeClr val="accent2">
                    <a:lumMod val="50000"/>
                  </a:schemeClr>
                </a:solidFill>
              </a:rPr>
              <a:t>small number </a:t>
            </a:r>
            <a:r>
              <a:rPr lang="en-US" sz="2800" dirty="0" smtClean="0">
                <a:solidFill>
                  <a:schemeClr val="accent3">
                    <a:lumMod val="50000"/>
                  </a:schemeClr>
                </a:solidFill>
              </a:rPr>
              <a:t>(25.0) goes with the </a:t>
            </a:r>
            <a:r>
              <a:rPr lang="en-US" sz="2800" dirty="0" smtClean="0">
                <a:solidFill>
                  <a:schemeClr val="accent2">
                    <a:lumMod val="50000"/>
                  </a:schemeClr>
                </a:solidFill>
              </a:rPr>
              <a:t>part</a:t>
            </a:r>
            <a:r>
              <a:rPr lang="en-US" sz="2800" dirty="0">
                <a:solidFill>
                  <a:schemeClr val="accent3">
                    <a:lumMod val="50000"/>
                  </a:schemeClr>
                </a:solidFill>
              </a:rPr>
              <a:t> </a:t>
            </a:r>
            <a:r>
              <a:rPr lang="en-US" sz="2800" dirty="0" smtClean="0">
                <a:solidFill>
                  <a:schemeClr val="accent3">
                    <a:lumMod val="50000"/>
                  </a:schemeClr>
                </a:solidFill>
              </a:rPr>
              <a:t>and the </a:t>
            </a:r>
            <a:r>
              <a:rPr lang="en-US" sz="2800" dirty="0" smtClean="0">
                <a:solidFill>
                  <a:srgbClr val="7030A0"/>
                </a:solidFill>
              </a:rPr>
              <a:t>100</a:t>
            </a:r>
            <a:r>
              <a:rPr lang="en-US" sz="2800" dirty="0" smtClean="0">
                <a:solidFill>
                  <a:schemeClr val="accent3">
                    <a:lumMod val="50000"/>
                  </a:schemeClr>
                </a:solidFill>
              </a:rPr>
              <a:t> goes with the </a:t>
            </a:r>
            <a:r>
              <a:rPr lang="en-US" sz="2800" dirty="0" smtClean="0">
                <a:solidFill>
                  <a:srgbClr val="7030A0"/>
                </a:solidFill>
              </a:rPr>
              <a:t>whole</a:t>
            </a:r>
            <a:r>
              <a:rPr lang="en-US" sz="2800" dirty="0" smtClean="0">
                <a:solidFill>
                  <a:schemeClr val="accent3">
                    <a:lumMod val="50000"/>
                  </a:schemeClr>
                </a:solidFill>
              </a:rPr>
              <a:t>.  Then the same mass unit goes on each side.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a:t>
            </a:r>
            <a:endParaRPr lang="en-US" dirty="0"/>
          </a:p>
        </p:txBody>
      </p:sp>
      <p:sp>
        <p:nvSpPr>
          <p:cNvPr id="3" name="Content Placeholder 2"/>
          <p:cNvSpPr>
            <a:spLocks noGrp="1"/>
          </p:cNvSpPr>
          <p:nvPr>
            <p:ph idx="1"/>
          </p:nvPr>
        </p:nvSpPr>
        <p:spPr/>
        <p:txBody>
          <a:bodyPr>
            <a:normAutofit/>
          </a:bodyPr>
          <a:lstStyle/>
          <a:p>
            <a:pPr>
              <a:buNone/>
            </a:pPr>
            <a:r>
              <a:rPr lang="en-US" dirty="0" smtClean="0"/>
              <a:t>The 25.0 % salt solution is the same throughout.</a:t>
            </a:r>
          </a:p>
          <a:p>
            <a:pPr>
              <a:buNone/>
            </a:pPr>
            <a:r>
              <a:rPr lang="en-US" sz="2800" dirty="0" smtClean="0">
                <a:solidFill>
                  <a:schemeClr val="accent3">
                    <a:lumMod val="50000"/>
                  </a:schemeClr>
                </a:solidFill>
              </a:rPr>
              <a:t> </a:t>
            </a:r>
          </a:p>
          <a:p>
            <a:pPr>
              <a:buNone/>
            </a:pPr>
            <a:r>
              <a:rPr lang="en-US" sz="2800" dirty="0" smtClean="0">
                <a:solidFill>
                  <a:schemeClr val="accent3">
                    <a:lumMod val="50000"/>
                  </a:schemeClr>
                </a:solidFill>
              </a:rPr>
              <a:t>25.0 </a:t>
            </a:r>
            <a:r>
              <a:rPr lang="en-US" sz="2800" dirty="0" smtClean="0">
                <a:solidFill>
                  <a:srgbClr val="7030A0"/>
                </a:solidFill>
              </a:rPr>
              <a:t>units</a:t>
            </a:r>
            <a:r>
              <a:rPr lang="en-US" sz="2800" dirty="0" smtClean="0">
                <a:solidFill>
                  <a:schemeClr val="accent3">
                    <a:lumMod val="50000"/>
                  </a:schemeClr>
                </a:solidFill>
              </a:rPr>
              <a:t> salt = 100 </a:t>
            </a:r>
            <a:r>
              <a:rPr lang="en-US" sz="2800" dirty="0" smtClean="0">
                <a:solidFill>
                  <a:srgbClr val="7030A0"/>
                </a:solidFill>
              </a:rPr>
              <a:t>units</a:t>
            </a:r>
            <a:r>
              <a:rPr lang="en-US" sz="2800" dirty="0" smtClean="0">
                <a:solidFill>
                  <a:schemeClr val="accent3">
                    <a:lumMod val="50000"/>
                  </a:schemeClr>
                </a:solidFill>
              </a:rPr>
              <a:t> </a:t>
            </a:r>
            <a:r>
              <a:rPr lang="en-US" sz="2800" dirty="0" err="1" smtClean="0">
                <a:solidFill>
                  <a:schemeClr val="accent3">
                    <a:lumMod val="50000"/>
                  </a:schemeClr>
                </a:solidFill>
              </a:rPr>
              <a:t>soln</a:t>
            </a:r>
            <a:endParaRPr lang="en-US" sz="2800" dirty="0" smtClean="0">
              <a:solidFill>
                <a:schemeClr val="accent3">
                  <a:lumMod val="50000"/>
                </a:schemeClr>
              </a:solidFill>
            </a:endParaRPr>
          </a:p>
          <a:p>
            <a:pPr>
              <a:buNone/>
            </a:pPr>
            <a:endParaRPr lang="en-US" sz="2800" dirty="0">
              <a:solidFill>
                <a:schemeClr val="accent3">
                  <a:lumMod val="50000"/>
                </a:schemeClr>
              </a:solidFill>
            </a:endParaRPr>
          </a:p>
          <a:p>
            <a:pPr>
              <a:spcAft>
                <a:spcPts val="1200"/>
              </a:spcAft>
              <a:buNone/>
            </a:pPr>
            <a:r>
              <a:rPr lang="en-US" sz="2400" dirty="0" smtClean="0"/>
              <a:t>So  25.0 g salt = 100.0 g </a:t>
            </a:r>
            <a:r>
              <a:rPr lang="en-US" sz="2400" dirty="0" err="1" smtClean="0"/>
              <a:t>soln</a:t>
            </a:r>
            <a:endParaRPr lang="en-US" sz="2400" dirty="0">
              <a:solidFill>
                <a:schemeClr val="accent3">
                  <a:lumMod val="50000"/>
                </a:schemeClr>
              </a:solidFill>
            </a:endParaRPr>
          </a:p>
          <a:p>
            <a:pPr>
              <a:spcAft>
                <a:spcPts val="1200"/>
              </a:spcAft>
              <a:buNone/>
            </a:pPr>
            <a:r>
              <a:rPr lang="en-US" sz="2400" dirty="0" smtClean="0"/>
              <a:t>25.0 mg salt = 100.0 mg </a:t>
            </a:r>
            <a:r>
              <a:rPr lang="en-US" sz="2400" dirty="0" err="1" smtClean="0"/>
              <a:t>soln</a:t>
            </a:r>
            <a:endParaRPr lang="en-US" sz="2400" dirty="0" smtClean="0"/>
          </a:p>
          <a:p>
            <a:pPr>
              <a:buNone/>
            </a:pPr>
            <a:r>
              <a:rPr lang="en-US" sz="2400" dirty="0" smtClean="0"/>
              <a:t>25.0 lb salt  = 100.0 lb </a:t>
            </a:r>
            <a:r>
              <a:rPr lang="en-US" sz="2400" dirty="0" err="1" smtClean="0"/>
              <a:t>soln</a:t>
            </a:r>
            <a:r>
              <a:rPr lang="en-US" sz="2400" dirty="0" smtClean="0"/>
              <a:t>     etc.</a:t>
            </a:r>
          </a:p>
          <a:p>
            <a:pPr>
              <a:buNone/>
            </a:pPr>
            <a:r>
              <a:rPr lang="en-US" sz="2400" dirty="0" smtClean="0">
                <a:solidFill>
                  <a:srgbClr val="00B0F0"/>
                </a:solidFill>
              </a:rPr>
              <a:t>This makes % very useful.</a:t>
            </a:r>
          </a:p>
          <a:p>
            <a:pPr>
              <a:buNone/>
            </a:pPr>
            <a:endParaRPr lang="en-US" sz="2800" dirty="0">
              <a:solidFill>
                <a:schemeClr val="accent3">
                  <a:lumMod val="50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 Problem 1</a:t>
            </a:r>
            <a:endParaRPr lang="en-US" dirty="0"/>
          </a:p>
        </p:txBody>
      </p:sp>
      <p:sp>
        <p:nvSpPr>
          <p:cNvPr id="3" name="Content Placeholder 2"/>
          <p:cNvSpPr>
            <a:spLocks noGrp="1"/>
          </p:cNvSpPr>
          <p:nvPr>
            <p:ph idx="1"/>
          </p:nvPr>
        </p:nvSpPr>
        <p:spPr/>
        <p:txBody>
          <a:bodyPr>
            <a:normAutofit/>
          </a:bodyPr>
          <a:lstStyle/>
          <a:p>
            <a:pPr>
              <a:buNone/>
            </a:pPr>
            <a:r>
              <a:rPr lang="en-US" sz="2800" dirty="0" smtClean="0"/>
              <a:t>5.00 lb of 12.77 % sugar solution contain how may grams of sugar?</a:t>
            </a:r>
          </a:p>
          <a:p>
            <a:pPr>
              <a:buNone/>
            </a:pPr>
            <a:endParaRPr lang="en-US" sz="2800" dirty="0"/>
          </a:p>
          <a:p>
            <a:pPr>
              <a:buNone/>
            </a:pPr>
            <a:r>
              <a:rPr lang="en-US" sz="2800" dirty="0" smtClean="0"/>
              <a:t>5.00 1b </a:t>
            </a:r>
            <a:r>
              <a:rPr lang="en-US" sz="2800" dirty="0" err="1" smtClean="0"/>
              <a:t>soln</a:t>
            </a:r>
            <a:r>
              <a:rPr lang="en-US" sz="2800" dirty="0" smtClean="0"/>
              <a:t> = ? g sugar</a:t>
            </a:r>
          </a:p>
          <a:p>
            <a:pPr>
              <a:buNone/>
            </a:pPr>
            <a:endParaRPr lang="en-US" sz="2800" dirty="0"/>
          </a:p>
          <a:p>
            <a:pPr>
              <a:buNone/>
            </a:pPr>
            <a:r>
              <a:rPr lang="en-US" sz="2800" dirty="0" smtClean="0"/>
              <a:t>5.00 lb </a:t>
            </a:r>
            <a:r>
              <a:rPr lang="en-US" sz="2800" dirty="0" err="1" smtClean="0"/>
              <a:t>soln</a:t>
            </a:r>
            <a:r>
              <a:rPr lang="en-US" sz="2800" dirty="0" smtClean="0"/>
              <a:t>= 5.00 lb </a:t>
            </a:r>
            <a:r>
              <a:rPr lang="en-US" sz="2800" dirty="0" err="1" smtClean="0"/>
              <a:t>soln</a:t>
            </a:r>
            <a:endParaRPr lang="en-US" sz="2800" dirty="0" smtClean="0"/>
          </a:p>
          <a:p>
            <a:pPr>
              <a:buNone/>
            </a:pPr>
            <a:r>
              <a:rPr lang="en-US" sz="2800" dirty="0" smtClean="0"/>
              <a:t>			</a:t>
            </a:r>
          </a:p>
          <a:p>
            <a:pPr>
              <a:buNone/>
            </a:pPr>
            <a:r>
              <a:rPr lang="en-US" sz="2800" dirty="0"/>
              <a:t>	</a:t>
            </a:r>
            <a:r>
              <a:rPr lang="en-US" sz="2800" dirty="0" smtClean="0"/>
              <a:t>		290. g sugar</a:t>
            </a:r>
            <a:endParaRPr lang="en-US" sz="2800" dirty="0"/>
          </a:p>
        </p:txBody>
      </p:sp>
      <p:graphicFrame>
        <p:nvGraphicFramePr>
          <p:cNvPr id="4" name="Object 3"/>
          <p:cNvGraphicFramePr>
            <a:graphicFrameLocks noChangeAspect="1"/>
          </p:cNvGraphicFramePr>
          <p:nvPr/>
        </p:nvGraphicFramePr>
        <p:xfrm>
          <a:off x="4191000" y="3886200"/>
          <a:ext cx="4038600" cy="941328"/>
        </p:xfrm>
        <a:graphic>
          <a:graphicData uri="http://schemas.openxmlformats.org/presentationml/2006/ole">
            <mc:AlternateContent xmlns:mc="http://schemas.openxmlformats.org/markup-compatibility/2006">
              <mc:Choice xmlns:v="urn:schemas-microsoft-com:vml" Requires="v">
                <p:oleObj spid="_x0000_s39940" name="Equation" r:id="rId3" imgW="1688760" imgH="393480" progId="Equation.DSMT4">
                  <p:embed/>
                </p:oleObj>
              </mc:Choice>
              <mc:Fallback>
                <p:oleObj name="Equation" r:id="rId3" imgW="168876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886200"/>
                        <a:ext cx="4038600" cy="9413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 Problem 1</a:t>
            </a:r>
            <a:endParaRPr lang="en-US" dirty="0"/>
          </a:p>
        </p:txBody>
      </p:sp>
      <p:sp>
        <p:nvSpPr>
          <p:cNvPr id="3" name="Content Placeholder 2"/>
          <p:cNvSpPr>
            <a:spLocks noGrp="1"/>
          </p:cNvSpPr>
          <p:nvPr>
            <p:ph idx="1"/>
          </p:nvPr>
        </p:nvSpPr>
        <p:spPr/>
        <p:txBody>
          <a:bodyPr>
            <a:normAutofit/>
          </a:bodyPr>
          <a:lstStyle/>
          <a:p>
            <a:pPr>
              <a:buNone/>
            </a:pPr>
            <a:endParaRPr lang="en-US" sz="2800" dirty="0"/>
          </a:p>
          <a:p>
            <a:pPr>
              <a:buNone/>
            </a:pPr>
            <a:r>
              <a:rPr lang="en-US" sz="2800" dirty="0" smtClean="0"/>
              <a:t>5.00 lb </a:t>
            </a:r>
            <a:r>
              <a:rPr lang="en-US" sz="2800" dirty="0" err="1" smtClean="0"/>
              <a:t>soln</a:t>
            </a:r>
            <a:r>
              <a:rPr lang="en-US" sz="2800" dirty="0" smtClean="0"/>
              <a:t>= 5.00 lb </a:t>
            </a:r>
            <a:r>
              <a:rPr lang="en-US" sz="2800" dirty="0" err="1" smtClean="0"/>
              <a:t>soln</a:t>
            </a:r>
            <a:endParaRPr lang="en-US" sz="2800" dirty="0" smtClean="0"/>
          </a:p>
          <a:p>
            <a:pPr>
              <a:buNone/>
            </a:pPr>
            <a:r>
              <a:rPr lang="en-US" sz="2800" dirty="0" smtClean="0"/>
              <a:t>			</a:t>
            </a:r>
          </a:p>
          <a:p>
            <a:pPr>
              <a:buNone/>
            </a:pPr>
            <a:r>
              <a:rPr lang="en-US" sz="2800" dirty="0"/>
              <a:t>	</a:t>
            </a:r>
            <a:r>
              <a:rPr lang="en-US" sz="2800" dirty="0" smtClean="0"/>
              <a:t>					=  290. g sugar</a:t>
            </a:r>
          </a:p>
          <a:p>
            <a:pPr>
              <a:buNone/>
            </a:pPr>
            <a:r>
              <a:rPr lang="en-US" sz="2400" dirty="0" smtClean="0"/>
              <a:t>It is clear the first factor =1  because 453.6 g = 1 1b</a:t>
            </a:r>
          </a:p>
          <a:p>
            <a:pPr>
              <a:buNone/>
            </a:pPr>
            <a:endParaRPr lang="en-US" sz="2400" dirty="0" smtClean="0"/>
          </a:p>
          <a:p>
            <a:pPr>
              <a:buNone/>
            </a:pPr>
            <a:r>
              <a:rPr lang="en-US" sz="2400" dirty="0" smtClean="0"/>
              <a:t>But how about                           ?    The top and bottom are </a:t>
            </a:r>
          </a:p>
          <a:p>
            <a:pPr>
              <a:buNone/>
            </a:pPr>
            <a:endParaRPr lang="en-US" sz="2400" dirty="0" smtClean="0"/>
          </a:p>
          <a:p>
            <a:pPr>
              <a:buNone/>
            </a:pPr>
            <a:r>
              <a:rPr lang="en-US" sz="2400" dirty="0" smtClean="0"/>
              <a:t>both grams and they are different amounts.  Can this = 1 ?</a:t>
            </a:r>
            <a:endParaRPr lang="en-US" sz="2400" dirty="0"/>
          </a:p>
        </p:txBody>
      </p:sp>
      <p:graphicFrame>
        <p:nvGraphicFramePr>
          <p:cNvPr id="4" name="Object 3"/>
          <p:cNvGraphicFramePr>
            <a:graphicFrameLocks noChangeAspect="1"/>
          </p:cNvGraphicFramePr>
          <p:nvPr/>
        </p:nvGraphicFramePr>
        <p:xfrm>
          <a:off x="4267200" y="1981200"/>
          <a:ext cx="4038600" cy="941328"/>
        </p:xfrm>
        <a:graphic>
          <a:graphicData uri="http://schemas.openxmlformats.org/presentationml/2006/ole">
            <mc:AlternateContent xmlns:mc="http://schemas.openxmlformats.org/markup-compatibility/2006">
              <mc:Choice xmlns:v="urn:schemas-microsoft-com:vml" Requires="v">
                <p:oleObj spid="_x0000_s41990" name="Equation" r:id="rId3" imgW="1688760" imgH="393480" progId="Equation.DSMT4">
                  <p:embed/>
                </p:oleObj>
              </mc:Choice>
              <mc:Fallback>
                <p:oleObj name="Equation" r:id="rId3" imgW="168876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81200"/>
                        <a:ext cx="4038600" cy="9413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590800" y="4419600"/>
          <a:ext cx="1573161" cy="762000"/>
        </p:xfrm>
        <a:graphic>
          <a:graphicData uri="http://schemas.openxmlformats.org/presentationml/2006/ole">
            <mc:AlternateContent xmlns:mc="http://schemas.openxmlformats.org/markup-compatibility/2006">
              <mc:Choice xmlns:v="urn:schemas-microsoft-com:vml" Requires="v">
                <p:oleObj spid="_x0000_s41991" name="Equation" r:id="rId5" imgW="812520" imgH="393480" progId="Equation.DSMT4">
                  <p:embed/>
                </p:oleObj>
              </mc:Choice>
              <mc:Fallback>
                <p:oleObj name="Equation" r:id="rId5" imgW="81252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4419600"/>
                        <a:ext cx="1573161"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 Problem 1</a:t>
            </a:r>
            <a:endParaRPr lang="en-US" dirty="0"/>
          </a:p>
        </p:txBody>
      </p:sp>
      <p:sp>
        <p:nvSpPr>
          <p:cNvPr id="3" name="Content Placeholder 2"/>
          <p:cNvSpPr>
            <a:spLocks noGrp="1"/>
          </p:cNvSpPr>
          <p:nvPr>
            <p:ph idx="1"/>
          </p:nvPr>
        </p:nvSpPr>
        <p:spPr/>
        <p:txBody>
          <a:bodyPr>
            <a:normAutofit/>
          </a:bodyPr>
          <a:lstStyle/>
          <a:p>
            <a:pPr>
              <a:buNone/>
            </a:pPr>
            <a:endParaRPr lang="en-US" sz="2800" dirty="0"/>
          </a:p>
          <a:p>
            <a:pPr>
              <a:buNone/>
            </a:pPr>
            <a:r>
              <a:rPr lang="en-US" sz="2800" dirty="0" smtClean="0"/>
              <a:t>5.00 lb </a:t>
            </a:r>
            <a:r>
              <a:rPr lang="en-US" sz="2800" dirty="0" err="1" smtClean="0"/>
              <a:t>soln</a:t>
            </a:r>
            <a:r>
              <a:rPr lang="en-US" sz="2800" dirty="0" smtClean="0"/>
              <a:t>= 5.00 lb </a:t>
            </a:r>
            <a:r>
              <a:rPr lang="en-US" sz="2800" dirty="0" err="1" smtClean="0"/>
              <a:t>soln</a:t>
            </a:r>
            <a:endParaRPr lang="en-US" sz="2800" dirty="0" smtClean="0"/>
          </a:p>
          <a:p>
            <a:pPr>
              <a:buNone/>
            </a:pPr>
            <a:r>
              <a:rPr lang="en-US" sz="2800" dirty="0" smtClean="0"/>
              <a:t>			</a:t>
            </a:r>
          </a:p>
          <a:p>
            <a:pPr>
              <a:spcAft>
                <a:spcPts val="1200"/>
              </a:spcAft>
              <a:buNone/>
            </a:pPr>
            <a:r>
              <a:rPr lang="en-US" sz="2800" dirty="0"/>
              <a:t>	</a:t>
            </a:r>
            <a:r>
              <a:rPr lang="en-US" sz="2800" dirty="0" smtClean="0"/>
              <a:t>					=  290. g sugar</a:t>
            </a:r>
          </a:p>
          <a:p>
            <a:pPr>
              <a:buNone/>
            </a:pPr>
            <a:r>
              <a:rPr lang="en-US" sz="2400" dirty="0" smtClean="0"/>
              <a:t>As far as the sugar solution is concerned                          is</a:t>
            </a:r>
          </a:p>
          <a:p>
            <a:pPr>
              <a:buNone/>
            </a:pPr>
            <a:endParaRPr lang="en-US" sz="2400" dirty="0" smtClean="0"/>
          </a:p>
          <a:p>
            <a:pPr>
              <a:buNone/>
            </a:pPr>
            <a:r>
              <a:rPr lang="en-US" sz="2400" dirty="0" smtClean="0"/>
              <a:t>a factor of 1.   To have 100 g solution is to have 12.77 g sugar.  And to have 12.77 g of sugar in the form of this solution is to have 100 g of the solution.  </a:t>
            </a:r>
          </a:p>
          <a:p>
            <a:pPr>
              <a:buNone/>
            </a:pPr>
            <a:r>
              <a:rPr lang="en-US" sz="2400" dirty="0" smtClean="0"/>
              <a:t>The two are equal.</a:t>
            </a:r>
            <a:endParaRPr lang="en-US" sz="2400" dirty="0"/>
          </a:p>
        </p:txBody>
      </p:sp>
      <p:graphicFrame>
        <p:nvGraphicFramePr>
          <p:cNvPr id="4" name="Object 3"/>
          <p:cNvGraphicFramePr>
            <a:graphicFrameLocks noChangeAspect="1"/>
          </p:cNvGraphicFramePr>
          <p:nvPr/>
        </p:nvGraphicFramePr>
        <p:xfrm>
          <a:off x="4267200" y="1981200"/>
          <a:ext cx="4038600" cy="941328"/>
        </p:xfrm>
        <a:graphic>
          <a:graphicData uri="http://schemas.openxmlformats.org/presentationml/2006/ole">
            <mc:AlternateContent xmlns:mc="http://schemas.openxmlformats.org/markup-compatibility/2006">
              <mc:Choice xmlns:v="urn:schemas-microsoft-com:vml" Requires="v">
                <p:oleObj spid="_x0000_s43014" name="Equation" r:id="rId3" imgW="1688760" imgH="393480" progId="Equation.DSMT4">
                  <p:embed/>
                </p:oleObj>
              </mc:Choice>
              <mc:Fallback>
                <p:oleObj name="Equation" r:id="rId3" imgW="168876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81200"/>
                        <a:ext cx="4038600" cy="9413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715000" y="3733800"/>
          <a:ext cx="1573161" cy="762000"/>
        </p:xfrm>
        <a:graphic>
          <a:graphicData uri="http://schemas.openxmlformats.org/presentationml/2006/ole">
            <mc:AlternateContent xmlns:mc="http://schemas.openxmlformats.org/markup-compatibility/2006">
              <mc:Choice xmlns:v="urn:schemas-microsoft-com:vml" Requires="v">
                <p:oleObj spid="_x0000_s43015" name="Equation" r:id="rId5" imgW="812520" imgH="393480" progId="Equation.DSMT4">
                  <p:embed/>
                </p:oleObj>
              </mc:Choice>
              <mc:Fallback>
                <p:oleObj name="Equation" r:id="rId5" imgW="812520" imgH="39348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3733800"/>
                        <a:ext cx="1573161"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 Problem 2</a:t>
            </a:r>
            <a:endParaRPr lang="en-US" dirty="0"/>
          </a:p>
        </p:txBody>
      </p:sp>
      <p:sp>
        <p:nvSpPr>
          <p:cNvPr id="3" name="Content Placeholder 2"/>
          <p:cNvSpPr>
            <a:spLocks noGrp="1"/>
          </p:cNvSpPr>
          <p:nvPr>
            <p:ph idx="1"/>
          </p:nvPr>
        </p:nvSpPr>
        <p:spPr>
          <a:xfrm>
            <a:off x="457200" y="1600200"/>
            <a:ext cx="7772400" cy="4800600"/>
          </a:xfrm>
        </p:spPr>
        <p:txBody>
          <a:bodyPr/>
          <a:lstStyle/>
          <a:p>
            <a:pPr>
              <a:buNone/>
            </a:pPr>
            <a:r>
              <a:rPr lang="en-US" dirty="0" smtClean="0"/>
              <a:t>A 34.00 % sugar solution has density 1.1484 g/</a:t>
            </a:r>
            <a:r>
              <a:rPr lang="en-US" dirty="0" err="1" smtClean="0"/>
              <a:t>mL.</a:t>
            </a:r>
            <a:r>
              <a:rPr lang="en-US" dirty="0" smtClean="0"/>
              <a:t>  How many milliliters of solution contain 225.0 g of sugar?</a:t>
            </a:r>
          </a:p>
          <a:p>
            <a:pPr>
              <a:buNone/>
            </a:pPr>
            <a:endParaRPr lang="en-US" dirty="0" smtClean="0"/>
          </a:p>
          <a:p>
            <a:pPr>
              <a:buNone/>
            </a:pPr>
            <a:r>
              <a:rPr lang="en-US" dirty="0" smtClean="0"/>
              <a:t>Rewrite the question as    225.0 g sugar = ? </a:t>
            </a:r>
            <a:r>
              <a:rPr lang="en-US" dirty="0" err="1" smtClean="0"/>
              <a:t>mL</a:t>
            </a:r>
            <a:r>
              <a:rPr lang="en-US" dirty="0" smtClean="0"/>
              <a:t> </a:t>
            </a:r>
            <a:r>
              <a:rPr lang="en-US" dirty="0" err="1" smtClean="0"/>
              <a:t>soln</a:t>
            </a:r>
            <a:endParaRPr lang="en-US" dirty="0" smtClean="0"/>
          </a:p>
          <a:p>
            <a:pPr>
              <a:buNone/>
            </a:pPr>
            <a:endParaRPr lang="en-US" dirty="0" smtClean="0"/>
          </a:p>
          <a:p>
            <a:pPr>
              <a:buNone/>
            </a:pPr>
            <a:r>
              <a:rPr lang="en-US" dirty="0" smtClean="0"/>
              <a:t>Convert % to a conversion factor    </a:t>
            </a:r>
            <a:r>
              <a:rPr lang="en-US" dirty="0" smtClean="0">
                <a:solidFill>
                  <a:schemeClr val="accent2">
                    <a:lumMod val="50000"/>
                  </a:schemeClr>
                </a:solidFill>
              </a:rPr>
              <a:t>34.00  sugar = 100 </a:t>
            </a:r>
            <a:r>
              <a:rPr lang="en-US" dirty="0" err="1" smtClean="0">
                <a:solidFill>
                  <a:schemeClr val="accent2">
                    <a:lumMod val="50000"/>
                  </a:schemeClr>
                </a:solidFill>
              </a:rPr>
              <a:t>soln</a:t>
            </a:r>
            <a:endParaRPr lang="en-US" dirty="0" smtClean="0">
              <a:solidFill>
                <a:schemeClr val="accent2">
                  <a:lumMod val="50000"/>
                </a:schemeClr>
              </a:solidFill>
            </a:endParaRPr>
          </a:p>
          <a:p>
            <a:pPr>
              <a:buNone/>
            </a:pPr>
            <a:r>
              <a:rPr lang="en-US" dirty="0" smtClean="0"/>
              <a:t>We need grams so write the factor as  </a:t>
            </a:r>
            <a:r>
              <a:rPr lang="en-US" dirty="0" smtClean="0">
                <a:solidFill>
                  <a:schemeClr val="accent2">
                    <a:lumMod val="50000"/>
                  </a:schemeClr>
                </a:solidFill>
              </a:rPr>
              <a:t>34.00</a:t>
            </a:r>
            <a:r>
              <a:rPr lang="en-US" dirty="0" smtClean="0"/>
              <a:t> </a:t>
            </a:r>
            <a:r>
              <a:rPr lang="en-US" dirty="0" smtClean="0">
                <a:solidFill>
                  <a:srgbClr val="7030A0"/>
                </a:solidFill>
              </a:rPr>
              <a:t>g</a:t>
            </a:r>
            <a:r>
              <a:rPr lang="en-US" dirty="0" smtClean="0"/>
              <a:t> </a:t>
            </a:r>
            <a:r>
              <a:rPr lang="en-US" dirty="0" smtClean="0">
                <a:solidFill>
                  <a:schemeClr val="accent2">
                    <a:lumMod val="50000"/>
                  </a:schemeClr>
                </a:solidFill>
              </a:rPr>
              <a:t>sugar</a:t>
            </a:r>
            <a:r>
              <a:rPr lang="en-US" dirty="0" smtClean="0"/>
              <a:t> = </a:t>
            </a:r>
            <a:r>
              <a:rPr lang="en-US" dirty="0" smtClean="0">
                <a:solidFill>
                  <a:schemeClr val="accent2">
                    <a:lumMod val="50000"/>
                  </a:schemeClr>
                </a:solidFill>
              </a:rPr>
              <a:t>100</a:t>
            </a:r>
            <a:r>
              <a:rPr lang="en-US" dirty="0" smtClean="0"/>
              <a:t> </a:t>
            </a:r>
            <a:r>
              <a:rPr lang="en-US" dirty="0" smtClean="0">
                <a:solidFill>
                  <a:srgbClr val="7030A0"/>
                </a:solidFill>
              </a:rPr>
              <a:t>g</a:t>
            </a:r>
            <a:r>
              <a:rPr lang="en-US" dirty="0" smtClean="0"/>
              <a:t> </a:t>
            </a:r>
            <a:r>
              <a:rPr lang="en-US" dirty="0" err="1" smtClean="0">
                <a:solidFill>
                  <a:schemeClr val="accent2">
                    <a:lumMod val="50000"/>
                  </a:schemeClr>
                </a:solidFill>
              </a:rPr>
              <a:t>soln</a:t>
            </a:r>
            <a:endParaRPr lang="en-US" dirty="0" smtClean="0">
              <a:solidFill>
                <a:schemeClr val="accent2">
                  <a:lumMod val="50000"/>
                </a:schemeClr>
              </a:solidFill>
            </a:endParaRPr>
          </a:p>
          <a:p>
            <a:pPr>
              <a:buNone/>
            </a:pPr>
            <a:endParaRPr lang="en-US" dirty="0" smtClean="0">
              <a:solidFill>
                <a:schemeClr val="accent2">
                  <a:lumMod val="50000"/>
                </a:schemeClr>
              </a:solidFill>
            </a:endParaRPr>
          </a:p>
          <a:p>
            <a:pPr>
              <a:buNone/>
            </a:pPr>
            <a:r>
              <a:rPr lang="en-US" dirty="0" smtClean="0"/>
              <a:t>Density is for the solution so  </a:t>
            </a:r>
            <a:r>
              <a:rPr lang="en-US" dirty="0" smtClean="0">
                <a:solidFill>
                  <a:schemeClr val="accent2">
                    <a:lumMod val="50000"/>
                  </a:schemeClr>
                </a:solidFill>
              </a:rPr>
              <a:t>1.1484 g </a:t>
            </a:r>
            <a:r>
              <a:rPr lang="en-US" dirty="0" err="1" smtClean="0">
                <a:solidFill>
                  <a:schemeClr val="accent2">
                    <a:lumMod val="50000"/>
                  </a:schemeClr>
                </a:solidFill>
              </a:rPr>
              <a:t>soln</a:t>
            </a:r>
            <a:r>
              <a:rPr lang="en-US" dirty="0" smtClean="0">
                <a:solidFill>
                  <a:schemeClr val="accent2">
                    <a:lumMod val="50000"/>
                  </a:schemeClr>
                </a:solidFill>
              </a:rPr>
              <a:t> = 1 </a:t>
            </a:r>
            <a:r>
              <a:rPr lang="en-US" dirty="0" err="1" smtClean="0">
                <a:solidFill>
                  <a:schemeClr val="accent2">
                    <a:lumMod val="50000"/>
                  </a:schemeClr>
                </a:solidFill>
              </a:rPr>
              <a:t>mL</a:t>
            </a:r>
            <a:r>
              <a:rPr lang="en-US" dirty="0" smtClean="0">
                <a:solidFill>
                  <a:schemeClr val="accent2">
                    <a:lumMod val="50000"/>
                  </a:schemeClr>
                </a:solidFill>
              </a:rPr>
              <a:t> </a:t>
            </a:r>
            <a:r>
              <a:rPr lang="en-US" dirty="0" err="1" smtClean="0">
                <a:solidFill>
                  <a:schemeClr val="accent2">
                    <a:lumMod val="50000"/>
                  </a:schemeClr>
                </a:solidFill>
              </a:rPr>
              <a:t>soln</a:t>
            </a:r>
            <a:endParaRPr lang="en-US" dirty="0" smtClean="0">
              <a:solidFill>
                <a:schemeClr val="accent2">
                  <a:lumMod val="50000"/>
                </a:schemeClr>
              </a:solidFill>
            </a:endParaRPr>
          </a:p>
          <a:p>
            <a:pPr>
              <a:buNone/>
            </a:pPr>
            <a:endParaRPr lang="en-US" dirty="0" smtClean="0">
              <a:solidFill>
                <a:schemeClr val="accent2">
                  <a:lumMod val="50000"/>
                </a:schemeClr>
              </a:solidFill>
            </a:endParaRPr>
          </a:p>
          <a:p>
            <a:pPr>
              <a:buNone/>
            </a:pPr>
            <a:r>
              <a:rPr lang="en-US" sz="2000" dirty="0" smtClean="0"/>
              <a:t>225. g sugar = 225.0 g sugar                                                  = 576.2 </a:t>
            </a:r>
            <a:r>
              <a:rPr lang="en-US" sz="2000" dirty="0" err="1" smtClean="0"/>
              <a:t>mL</a:t>
            </a:r>
            <a:r>
              <a:rPr lang="en-US" sz="2000" dirty="0" smtClean="0"/>
              <a:t>  </a:t>
            </a:r>
            <a:r>
              <a:rPr lang="en-US" sz="2000" dirty="0" err="1" smtClean="0"/>
              <a:t>soln</a:t>
            </a:r>
            <a:r>
              <a:rPr lang="en-US" sz="2000" dirty="0" smtClean="0"/>
              <a:t>                                           </a:t>
            </a:r>
            <a:endParaRPr lang="en-US" sz="2000" dirty="0"/>
          </a:p>
        </p:txBody>
      </p:sp>
      <p:graphicFrame>
        <p:nvGraphicFramePr>
          <p:cNvPr id="4" name="Object 3"/>
          <p:cNvGraphicFramePr>
            <a:graphicFrameLocks noChangeAspect="1"/>
          </p:cNvGraphicFramePr>
          <p:nvPr/>
        </p:nvGraphicFramePr>
        <p:xfrm>
          <a:off x="3581400" y="5486400"/>
          <a:ext cx="2752725" cy="609600"/>
        </p:xfrm>
        <a:graphic>
          <a:graphicData uri="http://schemas.openxmlformats.org/presentationml/2006/ole">
            <mc:AlternateContent xmlns:mc="http://schemas.openxmlformats.org/markup-compatibility/2006">
              <mc:Choice xmlns:v="urn:schemas-microsoft-com:vml" Requires="v">
                <p:oleObj spid="_x0000_s44036" name="Equation" r:id="rId3" imgW="1777680" imgH="393480" progId="Equation.DSMT4">
                  <p:embed/>
                </p:oleObj>
              </mc:Choice>
              <mc:Fallback>
                <p:oleObj name="Equation" r:id="rId3" imgW="177768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486400"/>
                        <a:ext cx="275272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algebraic identities</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It is always true that :   a = a</a:t>
            </a:r>
          </a:p>
          <a:p>
            <a:endParaRPr lang="en-US" sz="2400" dirty="0" smtClean="0"/>
          </a:p>
          <a:p>
            <a:r>
              <a:rPr lang="en-US" sz="2400" dirty="0" smtClean="0"/>
              <a:t>Also it is true that:        a / c =  a / c      for any   c ≠  0</a:t>
            </a:r>
          </a:p>
          <a:p>
            <a:endParaRPr lang="en-US" sz="2400" dirty="0"/>
          </a:p>
          <a:p>
            <a:r>
              <a:rPr lang="en-US" sz="2400" dirty="0" smtClean="0"/>
              <a:t>Notice the special case when  a = b  (≠0)</a:t>
            </a:r>
          </a:p>
          <a:p>
            <a:endParaRPr lang="en-US" sz="2400" dirty="0"/>
          </a:p>
          <a:p>
            <a:r>
              <a:rPr lang="en-US" sz="2400" dirty="0" smtClean="0"/>
              <a:t>Then                          With the true equation  </a:t>
            </a:r>
            <a:r>
              <a:rPr lang="en-US" sz="2600" dirty="0" smtClean="0"/>
              <a:t>a = a,</a:t>
            </a:r>
            <a:endParaRPr lang="en-US" sz="2400" dirty="0"/>
          </a:p>
          <a:p>
            <a:endParaRPr lang="en-US" sz="2400" dirty="0" smtClean="0"/>
          </a:p>
          <a:p>
            <a:endParaRPr lang="en-US" sz="2400" dirty="0" smtClean="0"/>
          </a:p>
          <a:p>
            <a:pPr marL="114300" indent="0">
              <a:buNone/>
            </a:pPr>
            <a:r>
              <a:rPr lang="en-US" sz="2400" dirty="0"/>
              <a:t>t</a:t>
            </a:r>
            <a:r>
              <a:rPr lang="en-US" sz="2400" dirty="0" smtClean="0"/>
              <a:t>his becomes  </a:t>
            </a:r>
            <a:r>
              <a:rPr lang="en-US" sz="2600" dirty="0" smtClean="0"/>
              <a:t>a = a x      = b      </a:t>
            </a:r>
            <a:r>
              <a:rPr lang="en-US" sz="2400" dirty="0" smtClean="0"/>
              <a:t>which is a true result.</a:t>
            </a:r>
          </a:p>
          <a:p>
            <a:endParaRPr lang="en-US" sz="2400" dirty="0"/>
          </a:p>
          <a:p>
            <a:endParaRPr lang="en-US" sz="2400" dirty="0"/>
          </a:p>
          <a:p>
            <a:pPr marL="114300" indent="0">
              <a:buNone/>
            </a:pPr>
            <a:r>
              <a:rPr lang="en-US" sz="2400" dirty="0" smtClean="0">
                <a:solidFill>
                  <a:srgbClr val="FF0000"/>
                </a:solidFill>
              </a:rPr>
              <a:t> This is the essence of dimensional analysis .                                                         </a:t>
            </a:r>
            <a:endParaRPr lang="en-US" sz="2400" dirty="0">
              <a:solidFill>
                <a:srgbClr val="FF000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272773423"/>
              </p:ext>
            </p:extLst>
          </p:nvPr>
        </p:nvGraphicFramePr>
        <p:xfrm>
          <a:off x="1752601" y="3352800"/>
          <a:ext cx="533400" cy="847725"/>
        </p:xfrm>
        <a:graphic>
          <a:graphicData uri="http://schemas.openxmlformats.org/presentationml/2006/ole">
            <mc:AlternateContent xmlns:mc="http://schemas.openxmlformats.org/markup-compatibility/2006">
              <mc:Choice xmlns:v="urn:schemas-microsoft-com:vml" Requires="v">
                <p:oleObj spid="_x0000_s1061" name="Equation" r:id="rId3" imgW="355320" imgH="368280" progId="Equation.DSMT4">
                  <p:embed/>
                </p:oleObj>
              </mc:Choice>
              <mc:Fallback>
                <p:oleObj name="Equation" r:id="rId3" imgW="355320" imgH="368280" progId="Equation.DSMT4">
                  <p:embed/>
                  <p:pic>
                    <p:nvPicPr>
                      <p:cNvPr id="0"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1" y="3352800"/>
                        <a:ext cx="533400"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58630376"/>
              </p:ext>
            </p:extLst>
          </p:nvPr>
        </p:nvGraphicFramePr>
        <p:xfrm>
          <a:off x="3124200" y="4419600"/>
          <a:ext cx="304800" cy="803564"/>
        </p:xfrm>
        <a:graphic>
          <a:graphicData uri="http://schemas.openxmlformats.org/presentationml/2006/ole">
            <mc:AlternateContent xmlns:mc="http://schemas.openxmlformats.org/markup-compatibility/2006">
              <mc:Choice xmlns:v="urn:schemas-microsoft-com:vml" Requires="v">
                <p:oleObj spid="_x0000_s1062" name="Equation" r:id="rId5" imgW="139680" imgH="368280" progId="Equation.DSMT4">
                  <p:embed/>
                </p:oleObj>
              </mc:Choice>
              <mc:Fallback>
                <p:oleObj name="Equation" r:id="rId5" imgW="139680" imgH="368280" progId="Equation.DSMT4">
                  <p:embed/>
                  <p:pic>
                    <p:nvPicPr>
                      <p:cNvPr id="0" name="Picture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4419600"/>
                        <a:ext cx="304800" cy="8035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17574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a simple problem</a:t>
            </a:r>
            <a:endParaRPr lang="en-US" dirty="0"/>
          </a:p>
        </p:txBody>
      </p:sp>
      <p:sp>
        <p:nvSpPr>
          <p:cNvPr id="3" name="Content Placeholder 2"/>
          <p:cNvSpPr>
            <a:spLocks noGrp="1"/>
          </p:cNvSpPr>
          <p:nvPr>
            <p:ph idx="1"/>
          </p:nvPr>
        </p:nvSpPr>
        <p:spPr/>
        <p:txBody>
          <a:bodyPr>
            <a:normAutofit/>
          </a:bodyPr>
          <a:lstStyle/>
          <a:p>
            <a:r>
              <a:rPr lang="en-US" sz="2400" dirty="0" smtClean="0"/>
              <a:t>42.0 in = ? </a:t>
            </a:r>
            <a:r>
              <a:rPr lang="en-US" sz="2400" dirty="0" err="1" smtClean="0"/>
              <a:t>ft</a:t>
            </a:r>
            <a:endParaRPr lang="en-US" sz="2400" dirty="0" smtClean="0"/>
          </a:p>
          <a:p>
            <a:endParaRPr lang="en-US" sz="2400" dirty="0"/>
          </a:p>
          <a:p>
            <a:r>
              <a:rPr lang="en-US" sz="2400" dirty="0" smtClean="0"/>
              <a:t>Start with a true equation</a:t>
            </a:r>
          </a:p>
          <a:p>
            <a:endParaRPr lang="en-US" sz="2400" dirty="0"/>
          </a:p>
          <a:p>
            <a:r>
              <a:rPr lang="en-US" sz="2400" dirty="0" smtClean="0"/>
              <a:t>42.0 in  = 42.0 in</a:t>
            </a:r>
          </a:p>
          <a:p>
            <a:endParaRPr lang="en-US" sz="2400" dirty="0"/>
          </a:p>
          <a:p>
            <a:r>
              <a:rPr lang="en-US" sz="2400" dirty="0" smtClean="0"/>
              <a:t>Find an identity to make a conversion factor</a:t>
            </a:r>
          </a:p>
          <a:p>
            <a:endParaRPr lang="en-US" sz="2400" dirty="0"/>
          </a:p>
          <a:p>
            <a:r>
              <a:rPr lang="en-US" sz="2400" dirty="0" smtClean="0"/>
              <a:t>1 </a:t>
            </a:r>
            <a:r>
              <a:rPr lang="en-US" sz="2400" dirty="0" err="1" smtClean="0"/>
              <a:t>ft</a:t>
            </a:r>
            <a:r>
              <a:rPr lang="en-US" sz="2400" dirty="0" smtClean="0"/>
              <a:t>  = 12 in     so    </a:t>
            </a: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3969090156"/>
              </p:ext>
            </p:extLst>
          </p:nvPr>
        </p:nvGraphicFramePr>
        <p:xfrm>
          <a:off x="3124200" y="4953000"/>
          <a:ext cx="1606550" cy="685800"/>
        </p:xfrm>
        <a:graphic>
          <a:graphicData uri="http://schemas.openxmlformats.org/presentationml/2006/ole">
            <mc:AlternateContent xmlns:mc="http://schemas.openxmlformats.org/markup-compatibility/2006">
              <mc:Choice xmlns:v="urn:schemas-microsoft-com:vml" Requires="v">
                <p:oleObj spid="_x0000_s2065" name="Equation" r:id="rId3" imgW="863280" imgH="368280" progId="Equation.DSMT4">
                  <p:embed/>
                </p:oleObj>
              </mc:Choice>
              <mc:Fallback>
                <p:oleObj name="Equation" r:id="rId3" imgW="863280" imgH="368280" progId="Equation.DSMT4">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4953000"/>
                        <a:ext cx="160655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57548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a simple problem</a:t>
            </a:r>
            <a:endParaRPr lang="en-US" dirty="0"/>
          </a:p>
        </p:txBody>
      </p:sp>
      <p:sp>
        <p:nvSpPr>
          <p:cNvPr id="3" name="Content Placeholder 2"/>
          <p:cNvSpPr>
            <a:spLocks noGrp="1"/>
          </p:cNvSpPr>
          <p:nvPr>
            <p:ph idx="1"/>
          </p:nvPr>
        </p:nvSpPr>
        <p:spPr/>
        <p:txBody>
          <a:bodyPr>
            <a:normAutofit/>
          </a:bodyPr>
          <a:lstStyle/>
          <a:p>
            <a:r>
              <a:rPr lang="en-US" sz="2400" dirty="0" smtClean="0"/>
              <a:t>Multiply the true equation by the identity.</a:t>
            </a:r>
          </a:p>
          <a:p>
            <a:endParaRPr lang="en-US" sz="2400" dirty="0"/>
          </a:p>
          <a:p>
            <a:r>
              <a:rPr lang="en-US" sz="2400" dirty="0" smtClean="0"/>
              <a:t>42.0 in  = 42.0 in x</a:t>
            </a:r>
          </a:p>
          <a:p>
            <a:endParaRPr lang="en-US" sz="2400" dirty="0"/>
          </a:p>
          <a:p>
            <a:r>
              <a:rPr lang="en-US" sz="2400" dirty="0" smtClean="0"/>
              <a:t>Cancel the units in numerator and denominator.</a:t>
            </a:r>
          </a:p>
          <a:p>
            <a:endParaRPr lang="en-US" sz="2400" dirty="0"/>
          </a:p>
          <a:p>
            <a:r>
              <a:rPr lang="en-US" sz="2400" dirty="0" smtClean="0"/>
              <a:t>42.0 in  =  42.0 </a:t>
            </a:r>
            <a:r>
              <a:rPr lang="en-US" sz="2400" strike="sngStrike" dirty="0" smtClean="0"/>
              <a:t>in</a:t>
            </a:r>
            <a:r>
              <a:rPr lang="en-US" sz="2400" dirty="0" smtClean="0"/>
              <a:t>  x             =  3.50 </a:t>
            </a:r>
            <a:r>
              <a:rPr lang="en-US" sz="2400" dirty="0" err="1" smtClean="0"/>
              <a:t>ft</a:t>
            </a:r>
            <a:r>
              <a:rPr lang="en-US" sz="2400" dirty="0" smtClean="0"/>
              <a:t>    </a:t>
            </a:r>
          </a:p>
          <a:p>
            <a:endParaRPr lang="en-US" sz="2400" dirty="0"/>
          </a:p>
          <a:p>
            <a:r>
              <a:rPr lang="en-US" sz="2400" dirty="0" smtClean="0">
                <a:solidFill>
                  <a:schemeClr val="accent2">
                    <a:lumMod val="75000"/>
                  </a:schemeClr>
                </a:solidFill>
              </a:rPr>
              <a:t>Notice sig figs are not limited by the conversion factor.</a:t>
            </a:r>
            <a:endParaRPr lang="en-US" sz="2400" dirty="0">
              <a:solidFill>
                <a:schemeClr val="accent2">
                  <a:lumMod val="75000"/>
                </a:schemeClr>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668149797"/>
              </p:ext>
            </p:extLst>
          </p:nvPr>
        </p:nvGraphicFramePr>
        <p:xfrm>
          <a:off x="3200400" y="2286000"/>
          <a:ext cx="683172" cy="762000"/>
        </p:xfrm>
        <a:graphic>
          <a:graphicData uri="http://schemas.openxmlformats.org/presentationml/2006/ole">
            <mc:AlternateContent xmlns:mc="http://schemas.openxmlformats.org/markup-compatibility/2006">
              <mc:Choice xmlns:v="urn:schemas-microsoft-com:vml" Requires="v">
                <p:oleObj spid="_x0000_s3106" name="Equation" r:id="rId3" imgW="330120" imgH="368280" progId="Equation.DSMT4">
                  <p:embed/>
                </p:oleObj>
              </mc:Choice>
              <mc:Fallback>
                <p:oleObj name="Equation" r:id="rId3" imgW="330120" imgH="368280" progId="Equation.DSMT4">
                  <p:embed/>
                  <p:pic>
                    <p:nvPicPr>
                      <p:cNvPr id="0"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286000"/>
                        <a:ext cx="683172"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598632427"/>
              </p:ext>
            </p:extLst>
          </p:nvPr>
        </p:nvGraphicFramePr>
        <p:xfrm>
          <a:off x="3352800" y="4114800"/>
          <a:ext cx="683172" cy="762000"/>
        </p:xfrm>
        <a:graphic>
          <a:graphicData uri="http://schemas.openxmlformats.org/presentationml/2006/ole">
            <mc:AlternateContent xmlns:mc="http://schemas.openxmlformats.org/markup-compatibility/2006">
              <mc:Choice xmlns:v="urn:schemas-microsoft-com:vml" Requires="v">
                <p:oleObj spid="_x0000_s3107" name="Equation" r:id="rId5" imgW="330120" imgH="368280" progId="Equation.DSMT4">
                  <p:embed/>
                </p:oleObj>
              </mc:Choice>
              <mc:Fallback>
                <p:oleObj name="Equation" r:id="rId5" imgW="330120" imgH="368280" progId="Equation.DSMT4">
                  <p:embed/>
                  <p:pic>
                    <p:nvPicPr>
                      <p:cNvPr id="0"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4114800"/>
                        <a:ext cx="683172"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 name="Straight Connector 7"/>
          <p:cNvCxnSpPr/>
          <p:nvPr/>
        </p:nvCxnSpPr>
        <p:spPr>
          <a:xfrm>
            <a:off x="3733800" y="4724400"/>
            <a:ext cx="2286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9634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a simple problem</a:t>
            </a:r>
            <a:endParaRPr lang="en-US" dirty="0"/>
          </a:p>
        </p:txBody>
      </p:sp>
      <p:sp>
        <p:nvSpPr>
          <p:cNvPr id="3" name="Content Placeholder 2"/>
          <p:cNvSpPr>
            <a:spLocks noGrp="1"/>
          </p:cNvSpPr>
          <p:nvPr>
            <p:ph idx="1"/>
          </p:nvPr>
        </p:nvSpPr>
        <p:spPr/>
        <p:txBody>
          <a:bodyPr>
            <a:normAutofit/>
          </a:bodyPr>
          <a:lstStyle/>
          <a:p>
            <a:r>
              <a:rPr lang="en-US" sz="2400" dirty="0" smtClean="0"/>
              <a:t>Notice that since  1 </a:t>
            </a:r>
            <a:r>
              <a:rPr lang="en-US" sz="2400" dirty="0" err="1" smtClean="0"/>
              <a:t>ft</a:t>
            </a:r>
            <a:r>
              <a:rPr lang="en-US" sz="2400" dirty="0" smtClean="0"/>
              <a:t> = 12 in</a:t>
            </a:r>
          </a:p>
          <a:p>
            <a:endParaRPr lang="en-US" sz="2400" dirty="0"/>
          </a:p>
          <a:p>
            <a:r>
              <a:rPr lang="en-US" sz="2400" dirty="0" smtClean="0"/>
              <a:t>Then   </a:t>
            </a:r>
          </a:p>
          <a:p>
            <a:endParaRPr lang="en-US" sz="2400" dirty="0"/>
          </a:p>
          <a:p>
            <a:r>
              <a:rPr lang="en-US" sz="2400" dirty="0" smtClean="0"/>
              <a:t>42.0 in  =  42.0 in  x                        is this true?</a:t>
            </a:r>
          </a:p>
          <a:p>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2547686487"/>
              </p:ext>
            </p:extLst>
          </p:nvPr>
        </p:nvGraphicFramePr>
        <p:xfrm>
          <a:off x="1752600" y="2362200"/>
          <a:ext cx="1771650" cy="685800"/>
        </p:xfrm>
        <a:graphic>
          <a:graphicData uri="http://schemas.openxmlformats.org/presentationml/2006/ole">
            <mc:AlternateContent xmlns:mc="http://schemas.openxmlformats.org/markup-compatibility/2006">
              <mc:Choice xmlns:v="urn:schemas-microsoft-com:vml" Requires="v">
                <p:oleObj spid="_x0000_s4128" name="Equation" r:id="rId3" imgW="952200" imgH="368280" progId="Equation.DSMT4">
                  <p:embed/>
                </p:oleObj>
              </mc:Choice>
              <mc:Fallback>
                <p:oleObj name="Equation" r:id="rId3" imgW="952200" imgH="368280" progId="Equation.DSMT4">
                  <p:embed/>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362200"/>
                        <a:ext cx="177165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14990263"/>
              </p:ext>
            </p:extLst>
          </p:nvPr>
        </p:nvGraphicFramePr>
        <p:xfrm>
          <a:off x="3412139" y="3200400"/>
          <a:ext cx="643321" cy="717550"/>
        </p:xfrm>
        <a:graphic>
          <a:graphicData uri="http://schemas.openxmlformats.org/presentationml/2006/ole">
            <mc:AlternateContent xmlns:mc="http://schemas.openxmlformats.org/markup-compatibility/2006">
              <mc:Choice xmlns:v="urn:schemas-microsoft-com:vml" Requires="v">
                <p:oleObj spid="_x0000_s4129" name="Equation" r:id="rId5" imgW="330120" imgH="368280" progId="Equation.DSMT4">
                  <p:embed/>
                </p:oleObj>
              </mc:Choice>
              <mc:Fallback>
                <p:oleObj name="Equation" r:id="rId5" imgW="330120" imgH="368280" progId="Equation.DSMT4">
                  <p:embed/>
                  <p:pic>
                    <p:nvPicPr>
                      <p:cNvPr id="0" name="Picture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2139" y="3200400"/>
                        <a:ext cx="643321" cy="717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08300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a simple problem</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Notice that since  1 </a:t>
            </a:r>
            <a:r>
              <a:rPr lang="en-US" sz="2400" dirty="0" err="1" smtClean="0"/>
              <a:t>ft</a:t>
            </a:r>
            <a:r>
              <a:rPr lang="en-US" sz="2400" dirty="0" smtClean="0"/>
              <a:t> = 12 in</a:t>
            </a:r>
          </a:p>
          <a:p>
            <a:endParaRPr lang="en-US" sz="2400" dirty="0"/>
          </a:p>
          <a:p>
            <a:r>
              <a:rPr lang="en-US" sz="2400" dirty="0" smtClean="0"/>
              <a:t>Then   </a:t>
            </a:r>
          </a:p>
          <a:p>
            <a:endParaRPr lang="en-US" sz="2400" dirty="0"/>
          </a:p>
          <a:p>
            <a:r>
              <a:rPr lang="en-US" sz="2400" dirty="0" smtClean="0"/>
              <a:t>42.0 in  =  42.0 in  x               =  504. in²/</a:t>
            </a:r>
            <a:r>
              <a:rPr lang="en-US" sz="2400" dirty="0" err="1" smtClean="0"/>
              <a:t>ft</a:t>
            </a:r>
            <a:endParaRPr lang="en-US" sz="2400" dirty="0" smtClean="0"/>
          </a:p>
          <a:p>
            <a:endParaRPr lang="en-US" sz="2400" dirty="0"/>
          </a:p>
          <a:p>
            <a:r>
              <a:rPr lang="en-US" sz="2400" dirty="0" smtClean="0"/>
              <a:t>It certainly is true !       It satisfies   a = a x 1</a:t>
            </a:r>
          </a:p>
          <a:p>
            <a:endParaRPr lang="en-US" sz="2400" dirty="0"/>
          </a:p>
          <a:p>
            <a:r>
              <a:rPr lang="en-US" sz="2400" dirty="0" smtClean="0"/>
              <a:t>But it is not useful.   It does </a:t>
            </a:r>
            <a:r>
              <a:rPr lang="en-US" sz="2400" dirty="0" smtClean="0">
                <a:solidFill>
                  <a:srgbClr val="FF0000"/>
                </a:solidFill>
              </a:rPr>
              <a:t>not</a:t>
            </a:r>
            <a:r>
              <a:rPr lang="en-US" sz="2400" dirty="0" smtClean="0"/>
              <a:t> answer the question</a:t>
            </a:r>
          </a:p>
          <a:p>
            <a:endParaRPr lang="en-US" sz="2400" dirty="0"/>
          </a:p>
          <a:p>
            <a:pPr marL="114300" indent="0">
              <a:buNone/>
            </a:pPr>
            <a:r>
              <a:rPr lang="en-US" sz="2400" dirty="0" smtClean="0"/>
              <a:t>    42.0 in = ? </a:t>
            </a:r>
            <a:r>
              <a:rPr lang="en-US" sz="2400" dirty="0" err="1" smtClean="0"/>
              <a:t>ft</a:t>
            </a:r>
            <a:r>
              <a:rPr lang="en-US" sz="2400" dirty="0" smtClean="0"/>
              <a:t>                                     </a:t>
            </a:r>
          </a:p>
          <a:p>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2427511319"/>
              </p:ext>
            </p:extLst>
          </p:nvPr>
        </p:nvGraphicFramePr>
        <p:xfrm>
          <a:off x="1752600" y="2362200"/>
          <a:ext cx="1016876" cy="685800"/>
        </p:xfrm>
        <a:graphic>
          <a:graphicData uri="http://schemas.openxmlformats.org/presentationml/2006/ole">
            <mc:AlternateContent xmlns:mc="http://schemas.openxmlformats.org/markup-compatibility/2006">
              <mc:Choice xmlns:v="urn:schemas-microsoft-com:vml" Requires="v">
                <p:oleObj spid="_x0000_s5154" name="Equation" r:id="rId3" imgW="545760" imgH="368280" progId="Equation.DSMT4">
                  <p:embed/>
                </p:oleObj>
              </mc:Choice>
              <mc:Fallback>
                <p:oleObj name="Equation" r:id="rId3" imgW="545760" imgH="368280" progId="Equation.DSMT4">
                  <p:embed/>
                  <p:pic>
                    <p:nvPicPr>
                      <p:cNvPr id="0"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362200"/>
                        <a:ext cx="1016876"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58438761"/>
              </p:ext>
            </p:extLst>
          </p:nvPr>
        </p:nvGraphicFramePr>
        <p:xfrm>
          <a:off x="3352800" y="3048000"/>
          <a:ext cx="643321" cy="717550"/>
        </p:xfrm>
        <a:graphic>
          <a:graphicData uri="http://schemas.openxmlformats.org/presentationml/2006/ole">
            <mc:AlternateContent xmlns:mc="http://schemas.openxmlformats.org/markup-compatibility/2006">
              <mc:Choice xmlns:v="urn:schemas-microsoft-com:vml" Requires="v">
                <p:oleObj spid="_x0000_s5155" name="Equation" r:id="rId5" imgW="330120" imgH="368280" progId="Equation.DSMT4">
                  <p:embed/>
                </p:oleObj>
              </mc:Choice>
              <mc:Fallback>
                <p:oleObj name="Equation" r:id="rId5" imgW="330120" imgH="368280" progId="Equation.DSMT4">
                  <p:embed/>
                  <p:pic>
                    <p:nvPicPr>
                      <p:cNvPr id="0"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3048000"/>
                        <a:ext cx="643321" cy="717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36554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a simple problem</a:t>
            </a:r>
            <a:endParaRPr lang="en-US" dirty="0"/>
          </a:p>
        </p:txBody>
      </p:sp>
      <p:sp>
        <p:nvSpPr>
          <p:cNvPr id="3" name="Content Placeholder 2"/>
          <p:cNvSpPr>
            <a:spLocks noGrp="1"/>
          </p:cNvSpPr>
          <p:nvPr>
            <p:ph idx="1"/>
          </p:nvPr>
        </p:nvSpPr>
        <p:spPr/>
        <p:txBody>
          <a:bodyPr>
            <a:normAutofit/>
          </a:bodyPr>
          <a:lstStyle/>
          <a:p>
            <a:r>
              <a:rPr lang="en-US" sz="2400" dirty="0" smtClean="0"/>
              <a:t>So for any identity     1 </a:t>
            </a:r>
            <a:r>
              <a:rPr lang="en-US" sz="2400" dirty="0" err="1" smtClean="0"/>
              <a:t>ft</a:t>
            </a:r>
            <a:r>
              <a:rPr lang="en-US" sz="2400" dirty="0" smtClean="0"/>
              <a:t> = 12 in</a:t>
            </a:r>
          </a:p>
          <a:p>
            <a:endParaRPr lang="en-US" sz="2400" dirty="0"/>
          </a:p>
          <a:p>
            <a:r>
              <a:rPr lang="en-US" sz="2400" dirty="0" smtClean="0"/>
              <a:t>Then  there are two possible factors </a:t>
            </a:r>
          </a:p>
          <a:p>
            <a:endParaRPr lang="en-US" sz="2400" dirty="0"/>
          </a:p>
          <a:p>
            <a:r>
              <a:rPr lang="en-US" sz="2400" dirty="0" smtClean="0"/>
              <a:t>Only one of them will be useful, the one that cancels </a:t>
            </a:r>
          </a:p>
          <a:p>
            <a:pPr marL="114300" indent="0">
              <a:buNone/>
            </a:pPr>
            <a:r>
              <a:rPr lang="en-US" sz="2400" dirty="0" smtClean="0"/>
              <a:t>    units.</a:t>
            </a:r>
          </a:p>
          <a:p>
            <a:endParaRPr lang="en-US" sz="2400" dirty="0"/>
          </a:p>
          <a:p>
            <a:pPr marL="114300" indent="0">
              <a:buNone/>
            </a:pPr>
            <a:r>
              <a:rPr lang="en-US" sz="2400" dirty="0" smtClean="0"/>
              <a:t>    42.0 in = 42.0 in  x  </a:t>
            </a:r>
          </a:p>
          <a:p>
            <a:endParaRPr lang="en-US" sz="2400" dirty="0" smtClean="0"/>
          </a:p>
          <a:p>
            <a:r>
              <a:rPr lang="en-US" sz="2400" dirty="0" smtClean="0"/>
              <a:t>Here the useful factor has inches in the denominator.</a:t>
            </a: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977337133"/>
              </p:ext>
            </p:extLst>
          </p:nvPr>
        </p:nvGraphicFramePr>
        <p:xfrm>
          <a:off x="5715000" y="2286000"/>
          <a:ext cx="1822450" cy="685800"/>
        </p:xfrm>
        <a:graphic>
          <a:graphicData uri="http://schemas.openxmlformats.org/presentationml/2006/ole">
            <mc:AlternateContent xmlns:mc="http://schemas.openxmlformats.org/markup-compatibility/2006">
              <mc:Choice xmlns:v="urn:schemas-microsoft-com:vml" Requires="v">
                <p:oleObj spid="_x0000_s6177" name="Equation" r:id="rId3" imgW="977760" imgH="368280" progId="Equation.DSMT4">
                  <p:embed/>
                </p:oleObj>
              </mc:Choice>
              <mc:Fallback>
                <p:oleObj name="Equation" r:id="rId3" imgW="977760" imgH="368280" progId="Equation.DSMT4">
                  <p:embed/>
                  <p:pic>
                    <p:nvPicPr>
                      <p:cNvPr id="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286000"/>
                        <a:ext cx="182245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843223731"/>
              </p:ext>
            </p:extLst>
          </p:nvPr>
        </p:nvGraphicFramePr>
        <p:xfrm>
          <a:off x="3276600" y="4495800"/>
          <a:ext cx="533400" cy="736600"/>
        </p:xfrm>
        <a:graphic>
          <a:graphicData uri="http://schemas.openxmlformats.org/presentationml/2006/ole">
            <mc:AlternateContent xmlns:mc="http://schemas.openxmlformats.org/markup-compatibility/2006">
              <mc:Choice xmlns:v="urn:schemas-microsoft-com:vml" Requires="v">
                <p:oleObj spid="_x0000_s6178" name="Equation" r:id="rId5" imgW="266400" imgH="368280" progId="Equation.DSMT4">
                  <p:embed/>
                </p:oleObj>
              </mc:Choice>
              <mc:Fallback>
                <p:oleObj name="Equation" r:id="rId5" imgW="266400" imgH="368280" progId="Equation.DSMT4">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4495800"/>
                        <a:ext cx="5334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002411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5066</TotalTime>
  <Words>2096</Words>
  <Application>Microsoft Office PowerPoint</Application>
  <PresentationFormat>On-screen Show (4:3)</PresentationFormat>
  <Paragraphs>366</Paragraphs>
  <Slides>38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Adjacency</vt:lpstr>
      <vt:lpstr>Equation</vt:lpstr>
      <vt:lpstr>Dimensional   Analysis</vt:lpstr>
      <vt:lpstr>Some algebraic identities</vt:lpstr>
      <vt:lpstr>Some algebraic identities</vt:lpstr>
      <vt:lpstr>Some algebraic identities</vt:lpstr>
      <vt:lpstr>Solve a simple problem</vt:lpstr>
      <vt:lpstr>Solve a simple problem</vt:lpstr>
      <vt:lpstr>Solve a simple problem</vt:lpstr>
      <vt:lpstr>Solve a simple problem</vt:lpstr>
      <vt:lpstr>Solve a simple problem</vt:lpstr>
      <vt:lpstr>PowerPoint Presentation</vt:lpstr>
      <vt:lpstr>Metric Conversions</vt:lpstr>
      <vt:lpstr>Metric Conversions</vt:lpstr>
      <vt:lpstr>Metric Conversions</vt:lpstr>
      <vt:lpstr>Metric Conversions 2</vt:lpstr>
      <vt:lpstr>Metric Conversions 2</vt:lpstr>
      <vt:lpstr>Metric Conversions 2</vt:lpstr>
      <vt:lpstr>Metric Conversions 2</vt:lpstr>
      <vt:lpstr>Solving Word Problems</vt:lpstr>
      <vt:lpstr>Solving Word Problems</vt:lpstr>
      <vt:lpstr>Solving Word Problems</vt:lpstr>
      <vt:lpstr>Solving Word Problems</vt:lpstr>
      <vt:lpstr>Solving Word Problems 2</vt:lpstr>
      <vt:lpstr>Solving Word Problems 2</vt:lpstr>
      <vt:lpstr>Solving Word Problems 2</vt:lpstr>
      <vt:lpstr>Word Problems 3</vt:lpstr>
      <vt:lpstr>Word Problems 3</vt:lpstr>
      <vt:lpstr>Word Problems 3</vt:lpstr>
      <vt:lpstr>Word Problems 3</vt:lpstr>
      <vt:lpstr>Word Problems 3</vt:lpstr>
      <vt:lpstr>Percentage</vt:lpstr>
      <vt:lpstr>Percentage</vt:lpstr>
      <vt:lpstr>Percentage</vt:lpstr>
      <vt:lpstr>Percentage</vt:lpstr>
      <vt:lpstr>Percentage</vt:lpstr>
      <vt:lpstr>Percentage Problem 1</vt:lpstr>
      <vt:lpstr>Percentage Problem 1</vt:lpstr>
      <vt:lpstr>Percentage Problem 1</vt:lpstr>
      <vt:lpstr>Percentage Problem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Dimensional   Analysis</dc:title>
  <dc:creator>Warren</dc:creator>
  <cp:lastModifiedBy>Warren</cp:lastModifiedBy>
  <cp:revision>36</cp:revision>
  <dcterms:created xsi:type="dcterms:W3CDTF">2014-09-01T15:46:42Z</dcterms:created>
  <dcterms:modified xsi:type="dcterms:W3CDTF">2014-09-10T01:01:21Z</dcterms:modified>
</cp:coreProperties>
</file>