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62" r:id="rId7"/>
    <p:sldId id="263" r:id="rId8"/>
    <p:sldId id="264" r:id="rId9"/>
    <p:sldId id="265" r:id="rId10"/>
    <p:sldId id="267" r:id="rId11"/>
    <p:sldId id="268" r:id="rId12"/>
    <p:sldId id="269" r:id="rId13"/>
    <p:sldId id="272" r:id="rId14"/>
    <p:sldId id="270" r:id="rId15"/>
    <p:sldId id="271" r:id="rId16"/>
    <p:sldId id="273" r:id="rId17"/>
    <p:sldId id="275" r:id="rId18"/>
    <p:sldId id="276" r:id="rId19"/>
    <p:sldId id="277" r:id="rId20"/>
    <p:sldId id="278"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4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0.wmf"/><Relationship Id="rId7" Type="http://schemas.openxmlformats.org/officeDocument/2006/relationships/image" Target="../media/image18.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2D5EB7-1B70-4B05-8669-22000C30E445}"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76318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D5EB7-1B70-4B05-8669-22000C30E445}"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143743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D5EB7-1B70-4B05-8669-22000C30E445}"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78030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D5EB7-1B70-4B05-8669-22000C30E445}"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166665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D5EB7-1B70-4B05-8669-22000C30E445}"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325514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2D5EB7-1B70-4B05-8669-22000C30E445}"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106417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2D5EB7-1B70-4B05-8669-22000C30E445}" type="datetimeFigureOut">
              <a:rPr lang="en-US" smtClean="0"/>
              <a:t>11/26/2014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2482072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2D5EB7-1B70-4B05-8669-22000C30E445}" type="datetimeFigureOut">
              <a:rPr lang="en-US" smtClean="0"/>
              <a:t>11/26/2014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233366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D5EB7-1B70-4B05-8669-22000C30E445}" type="datetimeFigureOut">
              <a:rPr lang="en-US" smtClean="0"/>
              <a:t>11/26/2014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236369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D5EB7-1B70-4B05-8669-22000C30E445}"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2592157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D5EB7-1B70-4B05-8669-22000C30E445}"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0604D-8C9C-478C-A09C-9114A745EE92}" type="slidenum">
              <a:rPr lang="en-US" smtClean="0"/>
              <a:t>‹#›</a:t>
            </a:fld>
            <a:endParaRPr lang="en-US"/>
          </a:p>
        </p:txBody>
      </p:sp>
    </p:spTree>
    <p:extLst>
      <p:ext uri="{BB962C8B-B14F-4D97-AF65-F5344CB8AC3E}">
        <p14:creationId xmlns:p14="http://schemas.microsoft.com/office/powerpoint/2010/main" val="390800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D5EB7-1B70-4B05-8669-22000C30E445}" type="datetimeFigureOut">
              <a:rPr lang="en-US" smtClean="0"/>
              <a:t>11/26/2014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0604D-8C9C-478C-A09C-9114A745EE92}" type="slidenum">
              <a:rPr lang="en-US" smtClean="0"/>
              <a:t>‹#›</a:t>
            </a:fld>
            <a:endParaRPr lang="en-US"/>
          </a:p>
        </p:txBody>
      </p:sp>
    </p:spTree>
    <p:extLst>
      <p:ext uri="{BB962C8B-B14F-4D97-AF65-F5344CB8AC3E}">
        <p14:creationId xmlns:p14="http://schemas.microsoft.com/office/powerpoint/2010/main" val="16620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oleObject" Target="../embeddings/oleObject12.bin"/><Relationship Id="rId4" Type="http://schemas.openxmlformats.org/officeDocument/2006/relationships/image" Target="../media/image3.wmf"/><Relationship Id="rId9"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20.bin"/><Relationship Id="rId18" Type="http://schemas.openxmlformats.org/officeDocument/2006/relationships/oleObject" Target="../embeddings/oleObject24.bin"/><Relationship Id="rId3" Type="http://schemas.openxmlformats.org/officeDocument/2006/relationships/oleObject" Target="../embeddings/oleObject15.bin"/><Relationship Id="rId21" Type="http://schemas.openxmlformats.org/officeDocument/2006/relationships/oleObject" Target="../embeddings/oleObject27.bin"/><Relationship Id="rId7" Type="http://schemas.openxmlformats.org/officeDocument/2006/relationships/oleObject" Target="../embeddings/oleObject17.bin"/><Relationship Id="rId12" Type="http://schemas.openxmlformats.org/officeDocument/2006/relationships/image" Target="../media/image10.wmf"/><Relationship Id="rId17" Type="http://schemas.openxmlformats.org/officeDocument/2006/relationships/oleObject" Target="../embeddings/oleObject23.bin"/><Relationship Id="rId2" Type="http://schemas.openxmlformats.org/officeDocument/2006/relationships/slideLayout" Target="../slideLayouts/slideLayout7.xml"/><Relationship Id="rId16" Type="http://schemas.openxmlformats.org/officeDocument/2006/relationships/image" Target="../media/image11.wmf"/><Relationship Id="rId20" Type="http://schemas.openxmlformats.org/officeDocument/2006/relationships/oleObject" Target="../embeddings/oleObject26.bin"/><Relationship Id="rId1" Type="http://schemas.openxmlformats.org/officeDocument/2006/relationships/vmlDrawing" Target="../drawings/vmlDrawing5.vml"/><Relationship Id="rId6" Type="http://schemas.openxmlformats.org/officeDocument/2006/relationships/image" Target="../media/image7.wmf"/><Relationship Id="rId11" Type="http://schemas.openxmlformats.org/officeDocument/2006/relationships/oleObject" Target="../embeddings/oleObject19.bin"/><Relationship Id="rId5" Type="http://schemas.openxmlformats.org/officeDocument/2006/relationships/oleObject" Target="../embeddings/oleObject16.bin"/><Relationship Id="rId15" Type="http://schemas.openxmlformats.org/officeDocument/2006/relationships/oleObject" Target="../embeddings/oleObject22.bin"/><Relationship Id="rId23" Type="http://schemas.openxmlformats.org/officeDocument/2006/relationships/oleObject" Target="../embeddings/oleObject29.bin"/><Relationship Id="rId10" Type="http://schemas.openxmlformats.org/officeDocument/2006/relationships/image" Target="../media/image9.wmf"/><Relationship Id="rId19" Type="http://schemas.openxmlformats.org/officeDocument/2006/relationships/oleObject" Target="../embeddings/oleObject25.bin"/><Relationship Id="rId4" Type="http://schemas.openxmlformats.org/officeDocument/2006/relationships/image" Target="../media/image6.wmf"/><Relationship Id="rId9" Type="http://schemas.openxmlformats.org/officeDocument/2006/relationships/oleObject" Target="../embeddings/oleObject18.bin"/><Relationship Id="rId14" Type="http://schemas.openxmlformats.org/officeDocument/2006/relationships/oleObject" Target="../embeddings/oleObject21.bin"/><Relationship Id="rId22" Type="http://schemas.openxmlformats.org/officeDocument/2006/relationships/oleObject" Target="../embeddings/oleObject28.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oleObject" Target="../embeddings/oleObject37.bin"/><Relationship Id="rId3" Type="http://schemas.openxmlformats.org/officeDocument/2006/relationships/hyperlink" Target="http://en.wikipedia.org/wiki/Ozone" TargetMode="External"/><Relationship Id="rId7" Type="http://schemas.openxmlformats.org/officeDocument/2006/relationships/image" Target="../media/image10.wmf"/><Relationship Id="rId12"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31.bin"/><Relationship Id="rId11" Type="http://schemas.openxmlformats.org/officeDocument/2006/relationships/oleObject" Target="../embeddings/oleObject35.bin"/><Relationship Id="rId5" Type="http://schemas.openxmlformats.org/officeDocument/2006/relationships/image" Target="../media/image9.wmf"/><Relationship Id="rId10" Type="http://schemas.openxmlformats.org/officeDocument/2006/relationships/oleObject" Target="../embeddings/oleObject34.bin"/><Relationship Id="rId4" Type="http://schemas.openxmlformats.org/officeDocument/2006/relationships/oleObject" Target="../embeddings/oleObject30.bin"/><Relationship Id="rId9" Type="http://schemas.openxmlformats.org/officeDocument/2006/relationships/oleObject" Target="../embeddings/oleObject33.bin"/><Relationship Id="rId14" Type="http://schemas.openxmlformats.org/officeDocument/2006/relationships/oleObject" Target="../embeddings/oleObject38.bin"/></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oleObject" Target="../embeddings/oleObject39.bin"/><Relationship Id="rId7"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41.bin"/><Relationship Id="rId5" Type="http://schemas.openxmlformats.org/officeDocument/2006/relationships/oleObject" Target="../embeddings/oleObject40.bin"/><Relationship Id="rId10" Type="http://schemas.openxmlformats.org/officeDocument/2006/relationships/oleObject" Target="../embeddings/oleObject44.bin"/><Relationship Id="rId4" Type="http://schemas.openxmlformats.org/officeDocument/2006/relationships/image" Target="../media/image10.wmf"/><Relationship Id="rId9"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oleObject" Target="../embeddings/oleObject45.bin"/><Relationship Id="rId7"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47.bin"/><Relationship Id="rId5" Type="http://schemas.openxmlformats.org/officeDocument/2006/relationships/oleObject" Target="../embeddings/oleObject46.bin"/><Relationship Id="rId10" Type="http://schemas.openxmlformats.org/officeDocument/2006/relationships/oleObject" Target="../embeddings/oleObject50.bin"/><Relationship Id="rId4" Type="http://schemas.openxmlformats.org/officeDocument/2006/relationships/image" Target="../media/image10.wmf"/><Relationship Id="rId9" Type="http://schemas.openxmlformats.org/officeDocument/2006/relationships/image" Target="../media/image9.wmf"/></Relationships>
</file>

<file path=ppt/slides/_rels/slide21.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6.wmf"/><Relationship Id="rId18" Type="http://schemas.openxmlformats.org/officeDocument/2006/relationships/oleObject" Target="../embeddings/oleObject60.bin"/><Relationship Id="rId3" Type="http://schemas.openxmlformats.org/officeDocument/2006/relationships/oleObject" Target="../embeddings/oleObject51.bin"/><Relationship Id="rId21" Type="http://schemas.openxmlformats.org/officeDocument/2006/relationships/image" Target="../media/image19.wmf"/><Relationship Id="rId7" Type="http://schemas.openxmlformats.org/officeDocument/2006/relationships/oleObject" Target="../embeddings/oleObject53.bin"/><Relationship Id="rId12" Type="http://schemas.openxmlformats.org/officeDocument/2006/relationships/oleObject" Target="../embeddings/oleObject56.bin"/><Relationship Id="rId17" Type="http://schemas.openxmlformats.org/officeDocument/2006/relationships/oleObject" Target="../embeddings/oleObject59.bin"/><Relationship Id="rId2" Type="http://schemas.openxmlformats.org/officeDocument/2006/relationships/slideLayout" Target="../slideLayouts/slideLayout7.xml"/><Relationship Id="rId16" Type="http://schemas.openxmlformats.org/officeDocument/2006/relationships/image" Target="../media/image17.wmf"/><Relationship Id="rId20" Type="http://schemas.openxmlformats.org/officeDocument/2006/relationships/oleObject" Target="../embeddings/oleObject61.bin"/><Relationship Id="rId1" Type="http://schemas.openxmlformats.org/officeDocument/2006/relationships/vmlDrawing" Target="../drawings/vmlDrawing9.vml"/><Relationship Id="rId6" Type="http://schemas.openxmlformats.org/officeDocument/2006/relationships/image" Target="../media/image14.wmf"/><Relationship Id="rId11" Type="http://schemas.openxmlformats.org/officeDocument/2006/relationships/oleObject" Target="../embeddings/oleObject55.bin"/><Relationship Id="rId5" Type="http://schemas.openxmlformats.org/officeDocument/2006/relationships/oleObject" Target="../embeddings/oleObject52.bin"/><Relationship Id="rId15" Type="http://schemas.openxmlformats.org/officeDocument/2006/relationships/oleObject" Target="../embeddings/oleObject58.bin"/><Relationship Id="rId23" Type="http://schemas.openxmlformats.org/officeDocument/2006/relationships/hyperlink" Target="http://en.wikipedia.org/wiki/Nitrous_acid" TargetMode="External"/><Relationship Id="rId10" Type="http://schemas.openxmlformats.org/officeDocument/2006/relationships/image" Target="../media/image15.wmf"/><Relationship Id="rId19" Type="http://schemas.openxmlformats.org/officeDocument/2006/relationships/image" Target="../media/image18.wmf"/><Relationship Id="rId4" Type="http://schemas.openxmlformats.org/officeDocument/2006/relationships/image" Target="../media/image13.wmf"/><Relationship Id="rId9" Type="http://schemas.openxmlformats.org/officeDocument/2006/relationships/oleObject" Target="../embeddings/oleObject54.bin"/><Relationship Id="rId14" Type="http://schemas.openxmlformats.org/officeDocument/2006/relationships/oleObject" Target="../embeddings/oleObject57.bin"/><Relationship Id="rId22" Type="http://schemas.openxmlformats.org/officeDocument/2006/relationships/oleObject" Target="../embeddings/oleObject6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2.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image" Target="../media/image1.wmf"/><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latin typeface="Bodoni MT Black" panose="02070A03080606020203" pitchFamily="18" charset="0"/>
              </a:rPr>
              <a:t>Drawing Lewis Dot Diagrams</a:t>
            </a:r>
            <a:endParaRPr lang="en-US" dirty="0">
              <a:solidFill>
                <a:srgbClr val="0070C0"/>
              </a:solidFill>
              <a:latin typeface="Bodoni MT Black" panose="02070A03080606020203"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64600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Charges</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smtClean="0"/>
              <a:t>Each atom in a molecule is assigned a charge, much in redox reactions each atom was assigned an oxidation number.  There all atoms were assumed to be as ionic as possible.  Oxygen was </a:t>
            </a:r>
            <a:r>
              <a:rPr lang="en-US" dirty="0" smtClean="0">
                <a:latin typeface="Calibri" panose="020F0502020204030204" pitchFamily="34" charset="0"/>
              </a:rPr>
              <a:t>−2 and H was +1, etc.</a:t>
            </a:r>
            <a:endParaRPr lang="en-US" dirty="0">
              <a:latin typeface="Calibri" panose="020F0502020204030204" pitchFamily="34" charset="0"/>
            </a:endParaRPr>
          </a:p>
          <a:p>
            <a:pPr marL="0" indent="0">
              <a:buNone/>
            </a:pPr>
            <a:r>
              <a:rPr lang="en-US" dirty="0" smtClean="0">
                <a:latin typeface="Calibri" panose="020F0502020204030204" pitchFamily="34" charset="0"/>
              </a:rPr>
              <a:t>In formal charges atoms are assumed to be a covalent as possible.  The electrons in each covalent bond are divided equally between the bonded atoms.  If two electrons are shared between two atoms each atom is assigned one electron.  In double bonds each atom is assigned two electrons.  Lone pair electrons are assigned completely to one atom.  The number of electrons so assigned are compared to the valence electrons and a charge assigned accordingly.</a:t>
            </a:r>
            <a:endParaRPr lang="en-US" dirty="0"/>
          </a:p>
        </p:txBody>
      </p:sp>
    </p:spTree>
    <p:extLst>
      <p:ext uri="{BB962C8B-B14F-4D97-AF65-F5344CB8AC3E}">
        <p14:creationId xmlns:p14="http://schemas.microsoft.com/office/powerpoint/2010/main" val="583092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Charges</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smtClean="0"/>
              <a:t>In HCN     </a:t>
            </a:r>
            <a:r>
              <a:rPr lang="en-US" dirty="0" smtClean="0">
                <a:latin typeface="Calibri" panose="020F0502020204030204" pitchFamily="34" charset="0"/>
              </a:rPr>
              <a:t>H−C</a:t>
            </a:r>
            <a:r>
              <a:rPr lang="en-US" b="1" dirty="0" smtClean="0">
                <a:latin typeface="Calibri" panose="020F0502020204030204" pitchFamily="34" charset="0"/>
              </a:rPr>
              <a:t>≡</a:t>
            </a:r>
            <a:r>
              <a:rPr lang="en-US" dirty="0" smtClean="0">
                <a:latin typeface="Calibri" panose="020F0502020204030204" pitchFamily="34" charset="0"/>
              </a:rPr>
              <a:t>N</a:t>
            </a:r>
            <a:r>
              <a:rPr lang="en-US" dirty="0" smtClean="0">
                <a:latin typeface="Bodoni MT Black" panose="02070A03080606020203" pitchFamily="18" charset="0"/>
              </a:rPr>
              <a:t>:</a:t>
            </a:r>
            <a:r>
              <a:rPr lang="en-US" dirty="0" smtClean="0">
                <a:latin typeface="Calibri" panose="020F0502020204030204" pitchFamily="34" charset="0"/>
              </a:rPr>
              <a:t>     electrons in bonds are divided equally</a:t>
            </a:r>
          </a:p>
          <a:p>
            <a:pPr marL="0" indent="0">
              <a:spcAft>
                <a:spcPts val="1200"/>
              </a:spcAft>
              <a:buNone/>
            </a:pPr>
            <a:r>
              <a:rPr lang="en-US" dirty="0" smtClean="0"/>
              <a:t>                  </a:t>
            </a:r>
            <a:r>
              <a:rPr lang="en-US" dirty="0" smtClean="0">
                <a:latin typeface="Calibri" panose="020F0502020204030204" pitchFamily="34" charset="0"/>
              </a:rPr>
              <a:t>H−C</a:t>
            </a:r>
            <a:r>
              <a:rPr lang="en-US" b="1" dirty="0" smtClean="0">
                <a:latin typeface="Calibri" panose="020F0502020204030204" pitchFamily="34" charset="0"/>
              </a:rPr>
              <a:t>≡</a:t>
            </a:r>
            <a:r>
              <a:rPr lang="en-US" dirty="0" smtClean="0">
                <a:latin typeface="Calibri" panose="020F0502020204030204" pitchFamily="34" charset="0"/>
              </a:rPr>
              <a:t>N</a:t>
            </a:r>
            <a:r>
              <a:rPr lang="en-US" dirty="0" smtClean="0">
                <a:latin typeface="Bodoni MT Black" panose="02070A03080606020203" pitchFamily="18" charset="0"/>
              </a:rPr>
              <a:t>:   </a:t>
            </a:r>
            <a:r>
              <a:rPr lang="en-US" sz="2400" dirty="0" smtClean="0"/>
              <a:t> </a:t>
            </a:r>
            <a:r>
              <a:rPr lang="en-US" dirty="0" smtClean="0"/>
              <a:t>  H has 1 e</a:t>
            </a:r>
            <a:r>
              <a:rPr lang="en-US" dirty="0" smtClean="0">
                <a:latin typeface="Calibri" panose="020F0502020204030204" pitchFamily="34" charset="0"/>
              </a:rPr>
              <a:t>⁻</a:t>
            </a:r>
            <a:r>
              <a:rPr lang="en-US" dirty="0" smtClean="0"/>
              <a:t>    1 from the single bond with C</a:t>
            </a:r>
            <a:r>
              <a:rPr lang="en-US" dirty="0"/>
              <a:t>	</a:t>
            </a:r>
            <a:r>
              <a:rPr lang="en-US" dirty="0" smtClean="0"/>
              <a:t>		    	     C has 4 e</a:t>
            </a:r>
            <a:r>
              <a:rPr lang="en-US" dirty="0" smtClean="0">
                <a:latin typeface="Calibri" panose="020F0502020204030204" pitchFamily="34" charset="0"/>
              </a:rPr>
              <a:t>⁻     1 from the single bond e from ≡</a:t>
            </a:r>
            <a:r>
              <a:rPr lang="en-US" dirty="0">
                <a:latin typeface="Calibri" panose="020F0502020204030204" pitchFamily="34" charset="0"/>
              </a:rPr>
              <a:t>	</a:t>
            </a:r>
            <a:r>
              <a:rPr lang="en-US" dirty="0" smtClean="0">
                <a:latin typeface="Calibri" panose="020F0502020204030204" pitchFamily="34" charset="0"/>
              </a:rPr>
              <a:t>		                N  has 5 e⁻    3 from ≡ and 2 from the lone pair</a:t>
            </a:r>
          </a:p>
          <a:p>
            <a:pPr marL="0" indent="0">
              <a:spcAft>
                <a:spcPts val="1200"/>
              </a:spcAft>
              <a:buNone/>
            </a:pPr>
            <a:r>
              <a:rPr lang="en-US" dirty="0" smtClean="0">
                <a:latin typeface="Calibri" panose="020F0502020204030204" pitchFamily="34" charset="0"/>
              </a:rPr>
              <a:t>H </a:t>
            </a:r>
            <a:r>
              <a:rPr lang="en-US" dirty="0" smtClean="0">
                <a:solidFill>
                  <a:schemeClr val="accent1">
                    <a:lumMod val="75000"/>
                  </a:schemeClr>
                </a:solidFill>
                <a:latin typeface="Calibri" panose="020F0502020204030204" pitchFamily="34" charset="0"/>
              </a:rPr>
              <a:t>has 1 electron </a:t>
            </a:r>
            <a:r>
              <a:rPr lang="en-US" dirty="0" smtClean="0">
                <a:latin typeface="Calibri" panose="020F0502020204030204" pitchFamily="34" charset="0"/>
              </a:rPr>
              <a:t>in the molecule, it </a:t>
            </a:r>
            <a:r>
              <a:rPr lang="en-US" dirty="0" smtClean="0">
                <a:solidFill>
                  <a:schemeClr val="accent1">
                    <a:lumMod val="75000"/>
                  </a:schemeClr>
                </a:solidFill>
                <a:latin typeface="Calibri" panose="020F0502020204030204" pitchFamily="34" charset="0"/>
              </a:rPr>
              <a:t>brought in 1 electron </a:t>
            </a:r>
            <a:r>
              <a:rPr lang="en-US" dirty="0" smtClean="0">
                <a:latin typeface="Calibri" panose="020F0502020204030204" pitchFamily="34" charset="0"/>
              </a:rPr>
              <a:t>so it neither  gained nor lost electrons.  It has a formal charge of 0.</a:t>
            </a:r>
          </a:p>
          <a:p>
            <a:pPr marL="0" indent="0">
              <a:spcAft>
                <a:spcPts val="1200"/>
              </a:spcAft>
              <a:buNone/>
            </a:pPr>
            <a:r>
              <a:rPr lang="en-US" dirty="0" smtClean="0">
                <a:latin typeface="Calibri" panose="020F0502020204030204" pitchFamily="34" charset="0"/>
              </a:rPr>
              <a:t>C has 4 e⁻,  it brought in 4 e⁻.  It has formal charge of 0</a:t>
            </a:r>
          </a:p>
          <a:p>
            <a:pPr marL="0" indent="0">
              <a:spcAft>
                <a:spcPts val="1200"/>
              </a:spcAft>
              <a:buNone/>
            </a:pPr>
            <a:r>
              <a:rPr lang="en-US" dirty="0" smtClean="0">
                <a:latin typeface="Calibri" panose="020F0502020204030204" pitchFamily="34" charset="0"/>
              </a:rPr>
              <a:t>N has 5 e⁻, it brought in 5 e⁻.  It has formal charge of 0</a:t>
            </a:r>
            <a:endParaRPr lang="en-US" dirty="0">
              <a:latin typeface="Calibri" panose="020F0502020204030204" pitchFamily="34" charset="0"/>
            </a:endParaRPr>
          </a:p>
        </p:txBody>
      </p:sp>
      <p:cxnSp>
        <p:nvCxnSpPr>
          <p:cNvPr id="5" name="Straight Connector 4"/>
          <p:cNvCxnSpPr/>
          <p:nvPr/>
        </p:nvCxnSpPr>
        <p:spPr>
          <a:xfrm>
            <a:off x="2692400" y="2501900"/>
            <a:ext cx="12700" cy="457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60700" y="2501900"/>
            <a:ext cx="12700" cy="45720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386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Charges</a:t>
            </a:r>
            <a:endParaRPr lang="en-US" dirty="0"/>
          </a:p>
        </p:txBody>
      </p:sp>
      <p:sp>
        <p:nvSpPr>
          <p:cNvPr id="3" name="Content Placeholder 2"/>
          <p:cNvSpPr>
            <a:spLocks noGrp="1"/>
          </p:cNvSpPr>
          <p:nvPr>
            <p:ph idx="1"/>
          </p:nvPr>
        </p:nvSpPr>
        <p:spPr/>
        <p:txBody>
          <a:bodyPr>
            <a:normAutofit/>
          </a:bodyPr>
          <a:lstStyle/>
          <a:p>
            <a:pPr marL="0" indent="0">
              <a:spcAft>
                <a:spcPts val="1200"/>
              </a:spcAft>
              <a:buNone/>
            </a:pPr>
            <a:r>
              <a:rPr lang="en-US" dirty="0" smtClean="0"/>
              <a:t>If HCN were drawn with nitrogen in the middle  H</a:t>
            </a:r>
            <a:r>
              <a:rPr lang="en-US" dirty="0" smtClean="0">
                <a:latin typeface="Calibri" panose="020F0502020204030204" pitchFamily="34" charset="0"/>
              </a:rPr>
              <a:t>−N−C</a:t>
            </a:r>
          </a:p>
          <a:p>
            <a:pPr marL="0" indent="0">
              <a:spcAft>
                <a:spcPts val="1200"/>
              </a:spcAft>
              <a:buNone/>
            </a:pPr>
            <a:r>
              <a:rPr lang="en-US" dirty="0" smtClean="0"/>
              <a:t>  The Lewis Dot Diagram would be:                </a:t>
            </a:r>
            <a:r>
              <a:rPr lang="en-US" dirty="0" smtClean="0">
                <a:latin typeface="Calibri" panose="020F0502020204030204" pitchFamily="34" charset="0"/>
              </a:rPr>
              <a:t>H−N</a:t>
            </a:r>
            <a:r>
              <a:rPr lang="en-US" b="1" dirty="0" smtClean="0">
                <a:latin typeface="Calibri" panose="020F0502020204030204" pitchFamily="34" charset="0"/>
              </a:rPr>
              <a:t>≡</a:t>
            </a:r>
            <a:r>
              <a:rPr lang="en-US" dirty="0">
                <a:latin typeface="Calibri" panose="020F0502020204030204" pitchFamily="34" charset="0"/>
              </a:rPr>
              <a:t>C</a:t>
            </a:r>
            <a:r>
              <a:rPr lang="en-US" dirty="0" smtClean="0">
                <a:latin typeface="Bodoni MT Black" panose="02070A03080606020203" pitchFamily="18" charset="0"/>
              </a:rPr>
              <a:t>: </a:t>
            </a:r>
          </a:p>
          <a:p>
            <a:pPr marL="0" indent="0">
              <a:buNone/>
            </a:pPr>
            <a:r>
              <a:rPr lang="en-US" sz="2400" dirty="0" smtClean="0"/>
              <a:t>Now N would have 4 electrons  (1 from </a:t>
            </a:r>
            <a:r>
              <a:rPr lang="en-US" sz="2400" dirty="0" smtClean="0">
                <a:latin typeface="Calibri" panose="020F0502020204030204" pitchFamily="34" charset="0"/>
              </a:rPr>
              <a:t>− and 3 from ≡)  </a:t>
            </a:r>
            <a:r>
              <a:rPr lang="en-US" sz="2400" dirty="0">
                <a:latin typeface="Calibri" panose="020F0502020204030204" pitchFamily="34" charset="0"/>
              </a:rPr>
              <a:t>I</a:t>
            </a:r>
            <a:r>
              <a:rPr lang="en-US" sz="2400" dirty="0" smtClean="0">
                <a:latin typeface="Calibri" panose="020F0502020204030204" pitchFamily="34" charset="0"/>
              </a:rPr>
              <a:t>t brought in 5 e⁻.  So it lost one.  Formally N has charge +1.      </a:t>
            </a:r>
            <a:r>
              <a:rPr lang="en-US" sz="2000" dirty="0" smtClean="0">
                <a:latin typeface="Calibri" panose="020F0502020204030204" pitchFamily="34" charset="0"/>
              </a:rPr>
              <a:t>Formal charges can also be determined by </a:t>
            </a:r>
            <a:r>
              <a:rPr lang="en-US" sz="2000" dirty="0" smtClean="0">
                <a:latin typeface="Calibri" panose="020F0502020204030204" pitchFamily="34" charset="0"/>
                <a:hlinkClick r:id="" action="ppaction://hlinkshowjump?jump=nextslide"/>
              </a:rPr>
              <a:t>formula.</a:t>
            </a:r>
            <a:endParaRPr lang="en-US" sz="2000" dirty="0" smtClean="0">
              <a:latin typeface="Calibri" panose="020F0502020204030204" pitchFamily="34" charset="0"/>
            </a:endParaRPr>
          </a:p>
          <a:p>
            <a:pPr marL="0" indent="0">
              <a:spcAft>
                <a:spcPts val="1200"/>
              </a:spcAft>
              <a:buNone/>
            </a:pPr>
            <a:r>
              <a:rPr lang="en-US" sz="2400" dirty="0" smtClean="0">
                <a:latin typeface="Calibri" panose="020F0502020204030204" pitchFamily="34" charset="0"/>
              </a:rPr>
              <a:t>C has 5 e⁻, it brought in 4 e⁻.  So formally C has a charge −1.</a:t>
            </a:r>
          </a:p>
          <a:p>
            <a:pPr marL="0" indent="0">
              <a:buNone/>
            </a:pPr>
            <a:r>
              <a:rPr lang="en-US" sz="2400" dirty="0" smtClean="0">
                <a:latin typeface="Calibri" panose="020F0502020204030204" pitchFamily="34" charset="0"/>
              </a:rPr>
              <a:t>Often formal charges are written with the structures</a:t>
            </a:r>
            <a:r>
              <a:rPr lang="en-US" dirty="0" smtClean="0">
                <a:latin typeface="Calibri" panose="020F0502020204030204" pitchFamily="34" charset="0"/>
              </a:rPr>
              <a:t>.   H−C≡N:      H−N≡C:</a:t>
            </a:r>
          </a:p>
          <a:p>
            <a:pPr marL="0" indent="0">
              <a:spcBef>
                <a:spcPts val="600"/>
              </a:spcBef>
              <a:spcAft>
                <a:spcPts val="600"/>
              </a:spcAft>
              <a:buNone/>
            </a:pPr>
            <a:r>
              <a:rPr lang="en-US" sz="2400" dirty="0" smtClean="0">
                <a:latin typeface="Calibri" panose="020F0502020204030204" pitchFamily="34" charset="0"/>
              </a:rPr>
              <a:t>                                                                  formal charges       </a:t>
            </a:r>
            <a:r>
              <a:rPr lang="en-US" sz="2000" dirty="0" smtClean="0">
                <a:latin typeface="Calibri" panose="020F0502020204030204" pitchFamily="34" charset="0"/>
              </a:rPr>
              <a:t>0      0    0            0   +1   −1</a:t>
            </a:r>
            <a:endParaRPr lang="en-US" sz="2000" dirty="0">
              <a:latin typeface="Calibri" panose="020F0502020204030204" pitchFamily="34" charset="0"/>
            </a:endParaRPr>
          </a:p>
          <a:p>
            <a:pPr marL="0" indent="0">
              <a:spcAft>
                <a:spcPts val="1200"/>
              </a:spcAft>
              <a:buNone/>
            </a:pPr>
            <a:r>
              <a:rPr lang="en-US" sz="2400" dirty="0" smtClean="0">
                <a:latin typeface="Calibri" panose="020F0502020204030204" pitchFamily="34" charset="0"/>
              </a:rPr>
              <a:t>This illustrates </a:t>
            </a:r>
            <a:r>
              <a:rPr lang="en-US" sz="2400" dirty="0" smtClean="0">
                <a:solidFill>
                  <a:srgbClr val="C00000"/>
                </a:solidFill>
                <a:latin typeface="Calibri" panose="020F0502020204030204" pitchFamily="34" charset="0"/>
              </a:rPr>
              <a:t>1.c. The structure with the smallest formal charges is preferred</a:t>
            </a:r>
            <a:r>
              <a:rPr lang="en-US" sz="2400" dirty="0" smtClean="0">
                <a:latin typeface="Calibri" panose="020F0502020204030204" pitchFamily="34" charset="0"/>
              </a:rPr>
              <a:t>.</a:t>
            </a:r>
            <a:endParaRPr lang="en-US" sz="2400" dirty="0">
              <a:latin typeface="Calibri" panose="020F0502020204030204" pitchFamily="34" charset="0"/>
            </a:endParaRPr>
          </a:p>
        </p:txBody>
      </p:sp>
    </p:spTree>
    <p:extLst>
      <p:ext uri="{BB962C8B-B14F-4D97-AF65-F5344CB8AC3E}">
        <p14:creationId xmlns:p14="http://schemas.microsoft.com/office/powerpoint/2010/main" val="3357863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623300" cy="646331"/>
          </a:xfrm>
          <a:prstGeom prst="rect">
            <a:avLst/>
          </a:prstGeom>
          <a:noFill/>
        </p:spPr>
        <p:txBody>
          <a:bodyPr wrap="square" rtlCol="0">
            <a:spAutoFit/>
          </a:bodyPr>
          <a:lstStyle/>
          <a:p>
            <a:r>
              <a:rPr lang="en-US" sz="3600" dirty="0" smtClean="0"/>
              <a:t>Formal charges by formula</a:t>
            </a:r>
            <a:endParaRPr lang="en-US" sz="3600" dirty="0"/>
          </a:p>
        </p:txBody>
      </p:sp>
      <p:sp>
        <p:nvSpPr>
          <p:cNvPr id="3" name="TextBox 2"/>
          <p:cNvSpPr txBox="1"/>
          <p:nvPr/>
        </p:nvSpPr>
        <p:spPr>
          <a:xfrm>
            <a:off x="698500" y="1790700"/>
            <a:ext cx="10947400" cy="1538883"/>
          </a:xfrm>
          <a:prstGeom prst="rect">
            <a:avLst/>
          </a:prstGeom>
          <a:noFill/>
        </p:spPr>
        <p:txBody>
          <a:bodyPr wrap="square" rtlCol="0">
            <a:spAutoFit/>
          </a:bodyPr>
          <a:lstStyle/>
          <a:p>
            <a:pPr>
              <a:spcAft>
                <a:spcPts val="1200"/>
              </a:spcAft>
            </a:pPr>
            <a:r>
              <a:rPr lang="en-US" sz="2800" dirty="0" smtClean="0"/>
              <a:t>The formal charge of any atom in any covalent compound can be determined by formula:</a:t>
            </a:r>
            <a:endParaRPr lang="en-US" sz="2800" dirty="0"/>
          </a:p>
          <a:p>
            <a:r>
              <a:rPr lang="en-US" sz="2800" dirty="0" smtClean="0">
                <a:solidFill>
                  <a:schemeClr val="accent1">
                    <a:lumMod val="50000"/>
                  </a:schemeClr>
                </a:solidFill>
              </a:rPr>
              <a:t>Formal charge </a:t>
            </a:r>
            <a:r>
              <a:rPr lang="en-US" sz="2800" dirty="0" smtClean="0"/>
              <a:t>= </a:t>
            </a:r>
            <a:r>
              <a:rPr lang="en-US" sz="2800" dirty="0" smtClean="0">
                <a:solidFill>
                  <a:srgbClr val="7030A0"/>
                </a:solidFill>
              </a:rPr>
              <a:t>valence electrons </a:t>
            </a:r>
            <a:r>
              <a:rPr lang="en-US" sz="2800" dirty="0" smtClean="0">
                <a:latin typeface="Calibri" panose="020F0502020204030204" pitchFamily="34" charset="0"/>
              </a:rPr>
              <a:t>− </a:t>
            </a:r>
            <a:r>
              <a:rPr lang="en-US" sz="2800" dirty="0" smtClean="0">
                <a:solidFill>
                  <a:srgbClr val="00B050"/>
                </a:solidFill>
                <a:latin typeface="Calibri" panose="020F0502020204030204" pitchFamily="34" charset="0"/>
              </a:rPr>
              <a:t>bonds</a:t>
            </a:r>
            <a:r>
              <a:rPr lang="en-US" sz="2800" dirty="0" smtClean="0">
                <a:latin typeface="Calibri" panose="020F0502020204030204" pitchFamily="34" charset="0"/>
              </a:rPr>
              <a:t> −lone pair electrons</a:t>
            </a:r>
            <a:endParaRPr lang="en-US" sz="2800" dirty="0"/>
          </a:p>
        </p:txBody>
      </p:sp>
      <p:sp>
        <p:nvSpPr>
          <p:cNvPr id="5" name="TextBox 4"/>
          <p:cNvSpPr txBox="1"/>
          <p:nvPr/>
        </p:nvSpPr>
        <p:spPr>
          <a:xfrm>
            <a:off x="850900" y="3784600"/>
            <a:ext cx="9575800" cy="3385542"/>
          </a:xfrm>
          <a:prstGeom prst="rect">
            <a:avLst/>
          </a:prstGeom>
          <a:noFill/>
        </p:spPr>
        <p:txBody>
          <a:bodyPr wrap="square" rtlCol="0">
            <a:spAutoFit/>
          </a:bodyPr>
          <a:lstStyle/>
          <a:p>
            <a:r>
              <a:rPr lang="en-US" sz="2800" dirty="0" smtClean="0">
                <a:latin typeface="Calibri" panose="020F0502020204030204" pitchFamily="34" charset="0"/>
              </a:rPr>
              <a:t>   </a:t>
            </a:r>
            <a:r>
              <a:rPr lang="en-US" sz="2800" dirty="0">
                <a:latin typeface="Calibri" panose="020F0502020204030204" pitchFamily="34" charset="0"/>
              </a:rPr>
              <a:t>H−C≡N</a:t>
            </a:r>
            <a:r>
              <a:rPr lang="en-US" sz="2800" dirty="0">
                <a:latin typeface="Berlin Sans FB Demi" panose="020E0802020502020306" pitchFamily="34" charset="0"/>
              </a:rPr>
              <a:t>:</a:t>
            </a:r>
            <a:r>
              <a:rPr lang="en-US" sz="2800" dirty="0">
                <a:latin typeface="Calibri" panose="020F0502020204030204" pitchFamily="34" charset="0"/>
              </a:rPr>
              <a:t>      </a:t>
            </a:r>
            <a:r>
              <a:rPr lang="en-US" sz="2800" dirty="0" smtClean="0">
                <a:latin typeface="Calibri" panose="020F0502020204030204" pitchFamily="34" charset="0"/>
              </a:rPr>
              <a:t>					H</a:t>
            </a:r>
            <a:r>
              <a:rPr lang="en-US" sz="2800" dirty="0">
                <a:latin typeface="Calibri" panose="020F0502020204030204" pitchFamily="34" charset="0"/>
              </a:rPr>
              <a:t>−N≡C</a:t>
            </a:r>
            <a:r>
              <a:rPr lang="en-US" sz="2800" dirty="0" smtClean="0">
                <a:latin typeface="Berlin Sans FB Demi" panose="020E0802020502020306" pitchFamily="34" charset="0"/>
              </a:rPr>
              <a:t>:</a:t>
            </a:r>
          </a:p>
          <a:p>
            <a:r>
              <a:rPr lang="en-US" dirty="0" smtClean="0">
                <a:latin typeface="Calibri" panose="020F0502020204030204" pitchFamily="34" charset="0"/>
              </a:rPr>
              <a:t>     0      0     0                                                                                   0     +1    −1</a:t>
            </a:r>
          </a:p>
          <a:p>
            <a:endParaRPr lang="en-US" dirty="0" smtClean="0">
              <a:latin typeface="Calibri" panose="020F0502020204030204" pitchFamily="34" charset="0"/>
            </a:endParaRPr>
          </a:p>
          <a:p>
            <a:r>
              <a:rPr lang="en-US" sz="2800" dirty="0">
                <a:latin typeface="Calibri" panose="020F0502020204030204" pitchFamily="34" charset="0"/>
              </a:rPr>
              <a:t> </a:t>
            </a:r>
            <a:r>
              <a:rPr lang="en-US" sz="2600" dirty="0" smtClean="0">
                <a:latin typeface="Calibri" panose="020F0502020204030204" pitchFamily="34" charset="0"/>
              </a:rPr>
              <a:t>for H   </a:t>
            </a:r>
            <a:r>
              <a:rPr lang="en-US" sz="2600" dirty="0" smtClean="0">
                <a:solidFill>
                  <a:schemeClr val="accent5">
                    <a:lumMod val="75000"/>
                  </a:schemeClr>
                </a:solidFill>
                <a:latin typeface="Calibri" panose="020F0502020204030204" pitchFamily="34" charset="0"/>
              </a:rPr>
              <a:t>fc</a:t>
            </a:r>
            <a:r>
              <a:rPr lang="en-US" sz="2600" dirty="0" smtClean="0">
                <a:latin typeface="Calibri" panose="020F0502020204030204" pitchFamily="34" charset="0"/>
              </a:rPr>
              <a:t> = </a:t>
            </a:r>
            <a:r>
              <a:rPr lang="en-US" sz="2600" dirty="0" smtClean="0">
                <a:solidFill>
                  <a:srgbClr val="7030A0"/>
                </a:solidFill>
                <a:latin typeface="Calibri" panose="020F0502020204030204" pitchFamily="34" charset="0"/>
              </a:rPr>
              <a:t>1</a:t>
            </a:r>
            <a:r>
              <a:rPr lang="en-US" sz="2600" dirty="0" smtClean="0">
                <a:latin typeface="Calibri" panose="020F0502020204030204" pitchFamily="34" charset="0"/>
              </a:rPr>
              <a:t>−</a:t>
            </a:r>
            <a:r>
              <a:rPr lang="en-US" sz="2600" dirty="0" smtClean="0">
                <a:solidFill>
                  <a:srgbClr val="00B050"/>
                </a:solidFill>
                <a:latin typeface="Calibri" panose="020F0502020204030204" pitchFamily="34" charset="0"/>
              </a:rPr>
              <a:t>1</a:t>
            </a:r>
            <a:r>
              <a:rPr lang="en-US" sz="2600" dirty="0" smtClean="0">
                <a:latin typeface="Calibri" panose="020F0502020204030204" pitchFamily="34" charset="0"/>
              </a:rPr>
              <a:t> = </a:t>
            </a:r>
            <a:r>
              <a:rPr lang="en-US" sz="2600" dirty="0" smtClean="0">
                <a:solidFill>
                  <a:schemeClr val="accent5">
                    <a:lumMod val="75000"/>
                  </a:schemeClr>
                </a:solidFill>
                <a:latin typeface="Calibri" panose="020F0502020204030204" pitchFamily="34" charset="0"/>
              </a:rPr>
              <a:t>0</a:t>
            </a:r>
            <a:r>
              <a:rPr lang="en-US" sz="2600" dirty="0" smtClean="0">
                <a:latin typeface="Calibri" panose="020F0502020204030204" pitchFamily="34" charset="0"/>
              </a:rPr>
              <a:t>			for H   </a:t>
            </a:r>
            <a:r>
              <a:rPr lang="en-US" sz="2600" dirty="0" smtClean="0">
                <a:solidFill>
                  <a:schemeClr val="accent5">
                    <a:lumMod val="75000"/>
                  </a:schemeClr>
                </a:solidFill>
                <a:latin typeface="Calibri" panose="020F0502020204030204" pitchFamily="34" charset="0"/>
              </a:rPr>
              <a:t>fc</a:t>
            </a:r>
            <a:r>
              <a:rPr lang="en-US" sz="2600" dirty="0" smtClean="0">
                <a:latin typeface="Calibri" panose="020F0502020204030204" pitchFamily="34" charset="0"/>
              </a:rPr>
              <a:t> = </a:t>
            </a:r>
            <a:r>
              <a:rPr lang="en-US" sz="2600" dirty="0" smtClean="0">
                <a:solidFill>
                  <a:srgbClr val="7030A0"/>
                </a:solidFill>
                <a:latin typeface="Calibri" panose="020F0502020204030204" pitchFamily="34" charset="0"/>
              </a:rPr>
              <a:t>1</a:t>
            </a:r>
            <a:r>
              <a:rPr lang="en-US" sz="2600" dirty="0" smtClean="0">
                <a:latin typeface="Calibri" panose="020F0502020204030204" pitchFamily="34" charset="0"/>
              </a:rPr>
              <a:t>−</a:t>
            </a:r>
            <a:r>
              <a:rPr lang="en-US" sz="2600" dirty="0" smtClean="0">
                <a:solidFill>
                  <a:srgbClr val="00B050"/>
                </a:solidFill>
                <a:latin typeface="Calibri" panose="020F0502020204030204" pitchFamily="34" charset="0"/>
              </a:rPr>
              <a:t>1</a:t>
            </a:r>
            <a:r>
              <a:rPr lang="en-US" sz="2600" dirty="0" smtClean="0">
                <a:latin typeface="Calibri" panose="020F0502020204030204" pitchFamily="34" charset="0"/>
              </a:rPr>
              <a:t> = </a:t>
            </a:r>
            <a:r>
              <a:rPr lang="en-US" sz="2600" dirty="0" smtClean="0">
                <a:solidFill>
                  <a:schemeClr val="accent5">
                    <a:lumMod val="75000"/>
                  </a:schemeClr>
                </a:solidFill>
                <a:latin typeface="Calibri" panose="020F0502020204030204" pitchFamily="34" charset="0"/>
              </a:rPr>
              <a:t>0</a:t>
            </a:r>
          </a:p>
          <a:p>
            <a:pPr>
              <a:spcBef>
                <a:spcPts val="1200"/>
              </a:spcBef>
              <a:spcAft>
                <a:spcPts val="1200"/>
              </a:spcAft>
            </a:pPr>
            <a:r>
              <a:rPr lang="en-US" sz="2600" dirty="0" smtClean="0">
                <a:latin typeface="Calibri" panose="020F0502020204030204" pitchFamily="34" charset="0"/>
              </a:rPr>
              <a:t> for  C    </a:t>
            </a:r>
            <a:r>
              <a:rPr lang="en-US" sz="2600" dirty="0" smtClean="0">
                <a:solidFill>
                  <a:schemeClr val="accent5">
                    <a:lumMod val="75000"/>
                  </a:schemeClr>
                </a:solidFill>
                <a:latin typeface="Calibri" panose="020F0502020204030204" pitchFamily="34" charset="0"/>
              </a:rPr>
              <a:t>fc</a:t>
            </a:r>
            <a:r>
              <a:rPr lang="en-US" sz="2600" dirty="0" smtClean="0">
                <a:latin typeface="Calibri" panose="020F0502020204030204" pitchFamily="34" charset="0"/>
              </a:rPr>
              <a:t> = </a:t>
            </a:r>
            <a:r>
              <a:rPr lang="en-US" sz="2600" dirty="0" smtClean="0">
                <a:solidFill>
                  <a:srgbClr val="7030A0"/>
                </a:solidFill>
                <a:latin typeface="Calibri" panose="020F0502020204030204" pitchFamily="34" charset="0"/>
              </a:rPr>
              <a:t>4</a:t>
            </a:r>
            <a:r>
              <a:rPr lang="en-US" sz="2600" dirty="0" smtClean="0">
                <a:latin typeface="Calibri" panose="020F0502020204030204" pitchFamily="34" charset="0"/>
              </a:rPr>
              <a:t>−</a:t>
            </a:r>
            <a:r>
              <a:rPr lang="en-US" sz="2600" dirty="0" smtClean="0">
                <a:solidFill>
                  <a:srgbClr val="00B050"/>
                </a:solidFill>
                <a:latin typeface="Calibri" panose="020F0502020204030204" pitchFamily="34" charset="0"/>
              </a:rPr>
              <a:t>4</a:t>
            </a:r>
            <a:r>
              <a:rPr lang="en-US" sz="2600" dirty="0" smtClean="0">
                <a:latin typeface="Calibri" panose="020F0502020204030204" pitchFamily="34" charset="0"/>
              </a:rPr>
              <a:t> = </a:t>
            </a:r>
            <a:r>
              <a:rPr lang="en-US" sz="2600" dirty="0" smtClean="0">
                <a:solidFill>
                  <a:schemeClr val="accent5">
                    <a:lumMod val="75000"/>
                  </a:schemeClr>
                </a:solidFill>
                <a:latin typeface="Calibri" panose="020F0502020204030204" pitchFamily="34" charset="0"/>
              </a:rPr>
              <a:t>0</a:t>
            </a:r>
            <a:r>
              <a:rPr lang="en-US" sz="2600" dirty="0" smtClean="0">
                <a:latin typeface="Calibri" panose="020F0502020204030204" pitchFamily="34" charset="0"/>
              </a:rPr>
              <a:t>                           for N  </a:t>
            </a:r>
            <a:r>
              <a:rPr lang="en-US" sz="2600" dirty="0" smtClean="0">
                <a:solidFill>
                  <a:schemeClr val="accent5">
                    <a:lumMod val="75000"/>
                  </a:schemeClr>
                </a:solidFill>
                <a:latin typeface="Calibri" panose="020F0502020204030204" pitchFamily="34" charset="0"/>
              </a:rPr>
              <a:t> fc </a:t>
            </a:r>
            <a:r>
              <a:rPr lang="en-US" sz="2600" dirty="0" smtClean="0">
                <a:latin typeface="Calibri" panose="020F0502020204030204" pitchFamily="34" charset="0"/>
              </a:rPr>
              <a:t>= </a:t>
            </a:r>
            <a:r>
              <a:rPr lang="en-US" sz="2600" dirty="0" smtClean="0">
                <a:solidFill>
                  <a:srgbClr val="7030A0"/>
                </a:solidFill>
                <a:latin typeface="Calibri" panose="020F0502020204030204" pitchFamily="34" charset="0"/>
              </a:rPr>
              <a:t>5</a:t>
            </a:r>
            <a:r>
              <a:rPr lang="en-US" sz="2600" dirty="0" smtClean="0">
                <a:latin typeface="Calibri" panose="020F0502020204030204" pitchFamily="34" charset="0"/>
              </a:rPr>
              <a:t>−</a:t>
            </a:r>
            <a:r>
              <a:rPr lang="en-US" sz="2600" dirty="0" smtClean="0">
                <a:solidFill>
                  <a:srgbClr val="00B050"/>
                </a:solidFill>
                <a:latin typeface="Calibri" panose="020F0502020204030204" pitchFamily="34" charset="0"/>
              </a:rPr>
              <a:t>4</a:t>
            </a:r>
            <a:r>
              <a:rPr lang="en-US" sz="2600" dirty="0" smtClean="0">
                <a:latin typeface="Calibri" panose="020F0502020204030204" pitchFamily="34" charset="0"/>
              </a:rPr>
              <a:t> = </a:t>
            </a:r>
            <a:r>
              <a:rPr lang="en-US" sz="2600" dirty="0" smtClean="0">
                <a:solidFill>
                  <a:schemeClr val="accent5">
                    <a:lumMod val="75000"/>
                  </a:schemeClr>
                </a:solidFill>
                <a:latin typeface="Calibri" panose="020F0502020204030204" pitchFamily="34" charset="0"/>
              </a:rPr>
              <a:t>+1</a:t>
            </a:r>
          </a:p>
          <a:p>
            <a:r>
              <a:rPr lang="en-US" sz="2600" dirty="0" smtClean="0">
                <a:latin typeface="Calibri" panose="020F0502020204030204" pitchFamily="34" charset="0"/>
              </a:rPr>
              <a:t>  for N     </a:t>
            </a:r>
            <a:r>
              <a:rPr lang="en-US" sz="2600" dirty="0" smtClean="0">
                <a:solidFill>
                  <a:schemeClr val="accent5">
                    <a:lumMod val="75000"/>
                  </a:schemeClr>
                </a:solidFill>
                <a:latin typeface="Calibri" panose="020F0502020204030204" pitchFamily="34" charset="0"/>
              </a:rPr>
              <a:t>fc</a:t>
            </a:r>
            <a:r>
              <a:rPr lang="en-US" sz="2600" dirty="0" smtClean="0">
                <a:latin typeface="Calibri" panose="020F0502020204030204" pitchFamily="34" charset="0"/>
              </a:rPr>
              <a:t> = </a:t>
            </a:r>
            <a:r>
              <a:rPr lang="en-US" sz="2600" dirty="0" smtClean="0">
                <a:solidFill>
                  <a:srgbClr val="7030A0"/>
                </a:solidFill>
                <a:latin typeface="Calibri" panose="020F0502020204030204" pitchFamily="34" charset="0"/>
              </a:rPr>
              <a:t>5</a:t>
            </a:r>
            <a:r>
              <a:rPr lang="en-US" sz="2600" dirty="0" smtClean="0">
                <a:latin typeface="Calibri" panose="020F0502020204030204" pitchFamily="34" charset="0"/>
              </a:rPr>
              <a:t>−</a:t>
            </a:r>
            <a:r>
              <a:rPr lang="en-US" sz="2600" dirty="0" smtClean="0">
                <a:solidFill>
                  <a:srgbClr val="00B050"/>
                </a:solidFill>
                <a:latin typeface="Calibri" panose="020F0502020204030204" pitchFamily="34" charset="0"/>
              </a:rPr>
              <a:t>3</a:t>
            </a:r>
            <a:r>
              <a:rPr lang="en-US" sz="2600" dirty="0" smtClean="0">
                <a:latin typeface="Calibri" panose="020F0502020204030204" pitchFamily="34" charset="0"/>
              </a:rPr>
              <a:t>−2 = </a:t>
            </a:r>
            <a:r>
              <a:rPr lang="en-US" sz="2600" dirty="0" smtClean="0">
                <a:solidFill>
                  <a:schemeClr val="accent5">
                    <a:lumMod val="75000"/>
                  </a:schemeClr>
                </a:solidFill>
                <a:latin typeface="Calibri" panose="020F0502020204030204" pitchFamily="34" charset="0"/>
              </a:rPr>
              <a:t>0  </a:t>
            </a:r>
            <a:r>
              <a:rPr lang="en-US" sz="2600" dirty="0" smtClean="0">
                <a:latin typeface="Calibri" panose="020F0502020204030204" pitchFamily="34" charset="0"/>
              </a:rPr>
              <a:t>                    for C   </a:t>
            </a:r>
            <a:r>
              <a:rPr lang="en-US" sz="2600" dirty="0" smtClean="0">
                <a:solidFill>
                  <a:schemeClr val="accent5">
                    <a:lumMod val="75000"/>
                  </a:schemeClr>
                </a:solidFill>
                <a:latin typeface="Calibri" panose="020F0502020204030204" pitchFamily="34" charset="0"/>
              </a:rPr>
              <a:t>fc</a:t>
            </a:r>
            <a:r>
              <a:rPr lang="en-US" sz="2600" dirty="0" smtClean="0">
                <a:latin typeface="Calibri" panose="020F0502020204030204" pitchFamily="34" charset="0"/>
              </a:rPr>
              <a:t> = </a:t>
            </a:r>
            <a:r>
              <a:rPr lang="en-US" sz="2600" dirty="0" smtClean="0">
                <a:solidFill>
                  <a:srgbClr val="7030A0"/>
                </a:solidFill>
                <a:latin typeface="Calibri" panose="020F0502020204030204" pitchFamily="34" charset="0"/>
              </a:rPr>
              <a:t>4</a:t>
            </a:r>
            <a:r>
              <a:rPr lang="en-US" sz="2600" dirty="0" smtClean="0">
                <a:latin typeface="Calibri" panose="020F0502020204030204" pitchFamily="34" charset="0"/>
              </a:rPr>
              <a:t>−</a:t>
            </a:r>
            <a:r>
              <a:rPr lang="en-US" sz="2600" dirty="0" smtClean="0">
                <a:solidFill>
                  <a:srgbClr val="00B050"/>
                </a:solidFill>
                <a:latin typeface="Calibri" panose="020F0502020204030204" pitchFamily="34" charset="0"/>
              </a:rPr>
              <a:t>3</a:t>
            </a:r>
            <a:r>
              <a:rPr lang="en-US" sz="2600" dirty="0" smtClean="0">
                <a:latin typeface="Calibri" panose="020F0502020204030204" pitchFamily="34" charset="0"/>
              </a:rPr>
              <a:t>−2 = </a:t>
            </a:r>
            <a:r>
              <a:rPr lang="en-US" sz="2600" dirty="0" smtClean="0">
                <a:solidFill>
                  <a:schemeClr val="accent5">
                    <a:lumMod val="75000"/>
                  </a:schemeClr>
                </a:solidFill>
                <a:latin typeface="Calibri" panose="020F0502020204030204" pitchFamily="34" charset="0"/>
              </a:rPr>
              <a:t>−1</a:t>
            </a:r>
            <a:endParaRPr lang="en-US" sz="2600" dirty="0">
              <a:solidFill>
                <a:schemeClr val="accent5">
                  <a:lumMod val="75000"/>
                </a:schemeClr>
              </a:solidFill>
              <a:latin typeface="Calibri" panose="020F0502020204030204" pitchFamily="34" charset="0"/>
            </a:endParaRPr>
          </a:p>
          <a:p>
            <a:endParaRPr lang="en-US" sz="2800" dirty="0">
              <a:latin typeface="Calibri" panose="020F0502020204030204" pitchFamily="34" charset="0"/>
            </a:endParaRPr>
          </a:p>
          <a:p>
            <a:endParaRPr lang="en-US" dirty="0"/>
          </a:p>
        </p:txBody>
      </p:sp>
    </p:spTree>
    <p:extLst>
      <p:ext uri="{BB962C8B-B14F-4D97-AF65-F5344CB8AC3E}">
        <p14:creationId xmlns:p14="http://schemas.microsoft.com/office/powerpoint/2010/main" val="2602503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Charges</a:t>
            </a:r>
            <a:endParaRPr lang="en-US" dirty="0"/>
          </a:p>
        </p:txBody>
      </p:sp>
      <p:sp>
        <p:nvSpPr>
          <p:cNvPr id="3" name="Content Placeholder 2"/>
          <p:cNvSpPr>
            <a:spLocks noGrp="1"/>
          </p:cNvSpPr>
          <p:nvPr>
            <p:ph idx="1"/>
          </p:nvPr>
        </p:nvSpPr>
        <p:spPr/>
        <p:txBody>
          <a:bodyPr>
            <a:normAutofit lnSpcReduction="10000"/>
          </a:bodyPr>
          <a:lstStyle/>
          <a:p>
            <a:pPr marL="0" indent="0">
              <a:spcAft>
                <a:spcPts val="1200"/>
              </a:spcAft>
              <a:buNone/>
            </a:pPr>
            <a:r>
              <a:rPr lang="en-US" dirty="0" smtClean="0">
                <a:solidFill>
                  <a:srgbClr val="0070C0"/>
                </a:solidFill>
              </a:rPr>
              <a:t>Usually</a:t>
            </a:r>
            <a:r>
              <a:rPr lang="en-US" dirty="0" smtClean="0"/>
              <a:t> Step </a:t>
            </a:r>
            <a:r>
              <a:rPr lang="en-US" dirty="0" smtClean="0">
                <a:solidFill>
                  <a:srgbClr val="C00000"/>
                </a:solidFill>
              </a:rPr>
              <a:t>1.b. Place the least electronegative atom in the middle</a:t>
            </a:r>
            <a:endParaRPr lang="en-US" dirty="0" smtClean="0">
              <a:solidFill>
                <a:srgbClr val="C00000"/>
              </a:solidFill>
              <a:latin typeface="Calibri" panose="020F0502020204030204" pitchFamily="34" charset="0"/>
            </a:endParaRPr>
          </a:p>
          <a:p>
            <a:pPr marL="0" indent="0">
              <a:spcAft>
                <a:spcPts val="1200"/>
              </a:spcAft>
              <a:buNone/>
            </a:pPr>
            <a:r>
              <a:rPr lang="en-US" dirty="0" smtClean="0"/>
              <a:t>is sufficient to determine the correct skeletal structure—but not always.     Consider </a:t>
            </a:r>
            <a:r>
              <a:rPr lang="en-US" dirty="0" err="1" smtClean="0"/>
              <a:t>HClO</a:t>
            </a:r>
            <a:r>
              <a:rPr lang="en-US" dirty="0" smtClean="0"/>
              <a:t>                </a:t>
            </a:r>
            <a:r>
              <a:rPr lang="en-US" dirty="0" smtClean="0">
                <a:latin typeface="Calibri" panose="020F0502020204030204" pitchFamily="34" charset="0"/>
              </a:rPr>
              <a:t>H−Cl−O </a:t>
            </a:r>
            <a:r>
              <a:rPr lang="en-US" dirty="0" smtClean="0">
                <a:solidFill>
                  <a:srgbClr val="0070C0"/>
                </a:solidFill>
                <a:latin typeface="Calibri" panose="020F0502020204030204" pitchFamily="34" charset="0"/>
              </a:rPr>
              <a:t>                   </a:t>
            </a:r>
            <a:r>
              <a:rPr lang="en-US" sz="2400" dirty="0" smtClean="0">
                <a:solidFill>
                  <a:srgbClr val="0070C0"/>
                </a:solidFill>
                <a:latin typeface="Calibri" panose="020F0502020204030204" pitchFamily="34" charset="0"/>
              </a:rPr>
              <a:t>by rule 1.b.</a:t>
            </a:r>
            <a:r>
              <a:rPr lang="en-US" sz="2400" dirty="0" smtClean="0">
                <a:solidFill>
                  <a:srgbClr val="0070C0"/>
                </a:solidFill>
                <a:latin typeface="Bodoni MT Black" panose="02070A03080606020203" pitchFamily="18" charset="0"/>
              </a:rPr>
              <a:t> </a:t>
            </a:r>
          </a:p>
          <a:p>
            <a:pPr marL="0" indent="0">
              <a:spcAft>
                <a:spcPts val="1200"/>
              </a:spcAft>
              <a:buNone/>
            </a:pPr>
            <a:r>
              <a:rPr lang="en-US" dirty="0" smtClean="0"/>
              <a:t>With 1 + 7 + 6 electrons = 14   leads to   H</a:t>
            </a:r>
            <a:r>
              <a:rPr lang="en-US" dirty="0" smtClean="0">
                <a:latin typeface="Calibri" panose="020F0502020204030204" pitchFamily="34" charset="0"/>
              </a:rPr>
              <a:t>−    −    </a:t>
            </a:r>
            <a:r>
              <a:rPr lang="en-US" dirty="0" smtClean="0">
                <a:latin typeface="Bodoni MT Black" panose="02070A03080606020203" pitchFamily="18" charset="0"/>
              </a:rPr>
              <a:t>:</a:t>
            </a:r>
          </a:p>
          <a:p>
            <a:pPr marL="0" indent="0">
              <a:spcBef>
                <a:spcPts val="0"/>
              </a:spcBef>
              <a:spcAft>
                <a:spcPts val="1200"/>
              </a:spcAft>
              <a:buNone/>
            </a:pPr>
            <a:r>
              <a:rPr lang="en-US" dirty="0">
                <a:latin typeface="Bodoni MT Black" panose="02070A03080606020203" pitchFamily="18" charset="0"/>
              </a:rPr>
              <a:t> </a:t>
            </a:r>
            <a:r>
              <a:rPr lang="en-US" dirty="0" smtClean="0">
                <a:latin typeface="Bodoni MT Black" panose="02070A03080606020203" pitchFamily="18" charset="0"/>
              </a:rPr>
              <a:t>                               </a:t>
            </a:r>
            <a:r>
              <a:rPr lang="en-US" sz="1800" dirty="0" smtClean="0"/>
              <a:t>with formal charges    0      +1      </a:t>
            </a:r>
            <a:r>
              <a:rPr lang="en-US" sz="1800" dirty="0" smtClean="0">
                <a:latin typeface="Calibri" panose="020F0502020204030204" pitchFamily="34" charset="0"/>
              </a:rPr>
              <a:t>−1</a:t>
            </a:r>
          </a:p>
          <a:p>
            <a:pPr marL="0" indent="0">
              <a:spcBef>
                <a:spcPts val="0"/>
              </a:spcBef>
              <a:spcAft>
                <a:spcPts val="1200"/>
              </a:spcAft>
              <a:buNone/>
            </a:pPr>
            <a:r>
              <a:rPr lang="en-US" sz="2400" dirty="0" smtClean="0">
                <a:latin typeface="Calibri" panose="020F0502020204030204" pitchFamily="34" charset="0"/>
              </a:rPr>
              <a:t>Formal charges are better with the arrangement     		</a:t>
            </a:r>
            <a:r>
              <a:rPr lang="en-US" dirty="0" smtClean="0">
                <a:latin typeface="Calibri" panose="020F0502020204030204" pitchFamily="34" charset="0"/>
              </a:rPr>
              <a:t>H−    −    </a:t>
            </a:r>
            <a:r>
              <a:rPr lang="en-US" dirty="0" smtClean="0">
                <a:latin typeface="Bodoni MT Black" panose="02070A03080606020203" pitchFamily="18" charset="0"/>
              </a:rPr>
              <a:t>:</a:t>
            </a:r>
          </a:p>
          <a:p>
            <a:pPr marL="0" indent="0">
              <a:spcAft>
                <a:spcPts val="1200"/>
              </a:spcAft>
              <a:buNone/>
            </a:pPr>
            <a:r>
              <a:rPr lang="en-US" sz="2400" dirty="0" smtClean="0">
                <a:latin typeface="Calibri" panose="020F0502020204030204" pitchFamily="34" charset="0"/>
              </a:rPr>
              <a:t>					            </a:t>
            </a:r>
            <a:r>
              <a:rPr lang="en-US" sz="1900" dirty="0" smtClean="0"/>
              <a:t>with </a:t>
            </a:r>
            <a:r>
              <a:rPr lang="en-US" sz="1900" dirty="0"/>
              <a:t>formal charges    0      0</a:t>
            </a:r>
            <a:r>
              <a:rPr lang="en-US" sz="1900" dirty="0" smtClean="0"/>
              <a:t>      </a:t>
            </a:r>
            <a:r>
              <a:rPr lang="en-US" sz="1900" dirty="0">
                <a:latin typeface="Calibri" panose="020F0502020204030204" pitchFamily="34" charset="0"/>
              </a:rPr>
              <a:t> </a:t>
            </a:r>
            <a:r>
              <a:rPr lang="en-US" sz="1900" dirty="0" smtClean="0">
                <a:latin typeface="Calibri" panose="020F0502020204030204" pitchFamily="34" charset="0"/>
              </a:rPr>
              <a:t>0</a:t>
            </a:r>
            <a:endParaRPr lang="en-US" sz="1900" dirty="0">
              <a:latin typeface="Calibri" panose="020F0502020204030204" pitchFamily="34" charset="0"/>
            </a:endParaRPr>
          </a:p>
          <a:p>
            <a:pPr marL="0" indent="0">
              <a:spcAft>
                <a:spcPts val="1200"/>
              </a:spcAft>
              <a:buNone/>
            </a:pPr>
            <a:r>
              <a:rPr lang="en-US" sz="2400" dirty="0" smtClean="0">
                <a:latin typeface="Calibri" panose="020F0502020204030204" pitchFamily="34" charset="0"/>
              </a:rPr>
              <a:t>This illustrates </a:t>
            </a:r>
            <a:r>
              <a:rPr lang="en-US" sz="2400" dirty="0" smtClean="0">
                <a:solidFill>
                  <a:srgbClr val="C00000"/>
                </a:solidFill>
                <a:latin typeface="Calibri" panose="020F0502020204030204" pitchFamily="34" charset="0"/>
              </a:rPr>
              <a:t>1.c. The </a:t>
            </a:r>
            <a:r>
              <a:rPr lang="en-US" sz="2400" u="sng" dirty="0" smtClean="0">
                <a:solidFill>
                  <a:srgbClr val="C00000"/>
                </a:solidFill>
                <a:latin typeface="Calibri" panose="020F0502020204030204" pitchFamily="34" charset="0"/>
              </a:rPr>
              <a:t>structure</a:t>
            </a:r>
            <a:r>
              <a:rPr lang="en-US" sz="2400" dirty="0" smtClean="0">
                <a:solidFill>
                  <a:srgbClr val="C00000"/>
                </a:solidFill>
                <a:latin typeface="Calibri" panose="020F0502020204030204" pitchFamily="34" charset="0"/>
              </a:rPr>
              <a:t> with the smallest formal charges is preferred</a:t>
            </a:r>
            <a:r>
              <a:rPr lang="en-US" sz="2400" dirty="0" smtClean="0">
                <a:latin typeface="Calibri" panose="020F0502020204030204" pitchFamily="34" charset="0"/>
              </a:rPr>
              <a:t>.</a:t>
            </a:r>
            <a:endParaRPr lang="en-US" sz="2400" dirty="0">
              <a:latin typeface="Calibri" panose="020F050202020403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886232528"/>
              </p:ext>
            </p:extLst>
          </p:nvPr>
        </p:nvGraphicFramePr>
        <p:xfrm>
          <a:off x="7073900" y="3182359"/>
          <a:ext cx="342900" cy="828675"/>
        </p:xfrm>
        <a:graphic>
          <a:graphicData uri="http://schemas.openxmlformats.org/presentationml/2006/ole">
            <mc:AlternateContent xmlns:mc="http://schemas.openxmlformats.org/markup-compatibility/2006">
              <mc:Choice xmlns:v="urn:schemas-microsoft-com:vml" Requires="v">
                <p:oleObj spid="_x0000_s5236" name="Equation" r:id="rId3" imgW="152280" imgH="368280" progId="Equation.DSMT4">
                  <p:embed/>
                </p:oleObj>
              </mc:Choice>
              <mc:Fallback>
                <p:oleObj name="Equation" r:id="rId3" imgW="152280" imgH="368280" progId="Equation.DSMT4">
                  <p:embed/>
                  <p:pic>
                    <p:nvPicPr>
                      <p:cNvPr id="0" name=""/>
                      <p:cNvPicPr/>
                      <p:nvPr/>
                    </p:nvPicPr>
                    <p:blipFill>
                      <a:blip r:embed="rId4"/>
                      <a:stretch>
                        <a:fillRect/>
                      </a:stretch>
                    </p:blipFill>
                    <p:spPr>
                      <a:xfrm>
                        <a:off x="7073900" y="3182359"/>
                        <a:ext cx="342900" cy="82867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69193475"/>
              </p:ext>
            </p:extLst>
          </p:nvPr>
        </p:nvGraphicFramePr>
        <p:xfrm>
          <a:off x="7594600" y="3173989"/>
          <a:ext cx="317500" cy="837045"/>
        </p:xfrm>
        <a:graphic>
          <a:graphicData uri="http://schemas.openxmlformats.org/presentationml/2006/ole">
            <mc:AlternateContent xmlns:mc="http://schemas.openxmlformats.org/markup-compatibility/2006">
              <mc:Choice xmlns:v="urn:schemas-microsoft-com:vml" Requires="v">
                <p:oleObj spid="_x0000_s5237" name="Equation" r:id="rId5" imgW="139680" imgH="368280" progId="Equation.DSMT4">
                  <p:embed/>
                </p:oleObj>
              </mc:Choice>
              <mc:Fallback>
                <p:oleObj name="Equation" r:id="rId5" imgW="139680" imgH="368280" progId="Equation.DSMT4">
                  <p:embed/>
                  <p:pic>
                    <p:nvPicPr>
                      <p:cNvPr id="0" name=""/>
                      <p:cNvPicPr/>
                      <p:nvPr/>
                    </p:nvPicPr>
                    <p:blipFill>
                      <a:blip r:embed="rId6"/>
                      <a:stretch>
                        <a:fillRect/>
                      </a:stretch>
                    </p:blipFill>
                    <p:spPr>
                      <a:xfrm>
                        <a:off x="7594600" y="3173989"/>
                        <a:ext cx="317500" cy="83704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2060538"/>
              </p:ext>
            </p:extLst>
          </p:nvPr>
        </p:nvGraphicFramePr>
        <p:xfrm>
          <a:off x="8648700" y="4191430"/>
          <a:ext cx="317500" cy="837045"/>
        </p:xfrm>
        <a:graphic>
          <a:graphicData uri="http://schemas.openxmlformats.org/presentationml/2006/ole">
            <mc:AlternateContent xmlns:mc="http://schemas.openxmlformats.org/markup-compatibility/2006">
              <mc:Choice xmlns:v="urn:schemas-microsoft-com:vml" Requires="v">
                <p:oleObj spid="_x0000_s5238" name="Equation" r:id="rId7" imgW="139680" imgH="368280" progId="Equation.DSMT4">
                  <p:embed/>
                </p:oleObj>
              </mc:Choice>
              <mc:Fallback>
                <p:oleObj name="Equation" r:id="rId7" imgW="139680" imgH="368280" progId="Equation.DSMT4">
                  <p:embed/>
                  <p:pic>
                    <p:nvPicPr>
                      <p:cNvPr id="0" name=""/>
                      <p:cNvPicPr/>
                      <p:nvPr/>
                    </p:nvPicPr>
                    <p:blipFill>
                      <a:blip r:embed="rId8"/>
                      <a:stretch>
                        <a:fillRect/>
                      </a:stretch>
                    </p:blipFill>
                    <p:spPr>
                      <a:xfrm>
                        <a:off x="8648700" y="4191430"/>
                        <a:ext cx="317500" cy="83704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29488828"/>
              </p:ext>
            </p:extLst>
          </p:nvPr>
        </p:nvGraphicFramePr>
        <p:xfrm>
          <a:off x="9118600" y="4178582"/>
          <a:ext cx="342900" cy="828675"/>
        </p:xfrm>
        <a:graphic>
          <a:graphicData uri="http://schemas.openxmlformats.org/presentationml/2006/ole">
            <mc:AlternateContent xmlns:mc="http://schemas.openxmlformats.org/markup-compatibility/2006">
              <mc:Choice xmlns:v="urn:schemas-microsoft-com:vml" Requires="v">
                <p:oleObj spid="_x0000_s5239" name="Equation" r:id="rId9" imgW="152280" imgH="368280" progId="Equation.DSMT4">
                  <p:embed/>
                </p:oleObj>
              </mc:Choice>
              <mc:Fallback>
                <p:oleObj name="Equation" r:id="rId9" imgW="152280" imgH="368280" progId="Equation.DSMT4">
                  <p:embed/>
                  <p:pic>
                    <p:nvPicPr>
                      <p:cNvPr id="0" name=""/>
                      <p:cNvPicPr/>
                      <p:nvPr/>
                    </p:nvPicPr>
                    <p:blipFill>
                      <a:blip r:embed="rId4"/>
                      <a:stretch>
                        <a:fillRect/>
                      </a:stretch>
                    </p:blipFill>
                    <p:spPr>
                      <a:xfrm>
                        <a:off x="9118600" y="4178582"/>
                        <a:ext cx="342900" cy="828675"/>
                      </a:xfrm>
                      <a:prstGeom prst="rect">
                        <a:avLst/>
                      </a:prstGeom>
                    </p:spPr>
                  </p:pic>
                </p:oleObj>
              </mc:Fallback>
            </mc:AlternateContent>
          </a:graphicData>
        </a:graphic>
      </p:graphicFrame>
    </p:spTree>
    <p:extLst>
      <p:ext uri="{BB962C8B-B14F-4D97-AF65-F5344CB8AC3E}">
        <p14:creationId xmlns:p14="http://schemas.microsoft.com/office/powerpoint/2010/main" val="1795309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0200" y="469900"/>
            <a:ext cx="7670800" cy="646331"/>
          </a:xfrm>
          <a:prstGeom prst="rect">
            <a:avLst/>
          </a:prstGeom>
          <a:noFill/>
        </p:spPr>
        <p:txBody>
          <a:bodyPr wrap="square" rtlCol="0">
            <a:spAutoFit/>
          </a:bodyPr>
          <a:lstStyle/>
          <a:p>
            <a:r>
              <a:rPr lang="en-US" sz="3600" dirty="0" smtClean="0"/>
              <a:t>Formal Charges</a:t>
            </a:r>
            <a:endParaRPr lang="en-US" sz="3600" dirty="0"/>
          </a:p>
        </p:txBody>
      </p:sp>
      <p:sp>
        <p:nvSpPr>
          <p:cNvPr id="3" name="TextBox 2"/>
          <p:cNvSpPr txBox="1"/>
          <p:nvPr/>
        </p:nvSpPr>
        <p:spPr>
          <a:xfrm>
            <a:off x="469900" y="1587500"/>
            <a:ext cx="11226800" cy="3570208"/>
          </a:xfrm>
          <a:prstGeom prst="rect">
            <a:avLst/>
          </a:prstGeom>
          <a:noFill/>
        </p:spPr>
        <p:txBody>
          <a:bodyPr wrap="square" rtlCol="0">
            <a:spAutoFit/>
          </a:bodyPr>
          <a:lstStyle/>
          <a:p>
            <a:r>
              <a:rPr lang="en-US" sz="2800" dirty="0" smtClean="0">
                <a:solidFill>
                  <a:srgbClr val="00B050"/>
                </a:solidFill>
              </a:rPr>
              <a:t>Rule 1.c </a:t>
            </a:r>
            <a:r>
              <a:rPr lang="en-US" sz="2800" dirty="0" smtClean="0"/>
              <a:t>for determining skeletal structures </a:t>
            </a:r>
            <a:r>
              <a:rPr lang="en-US" sz="2800" dirty="0" smtClean="0">
                <a:solidFill>
                  <a:srgbClr val="00B050"/>
                </a:solidFill>
              </a:rPr>
              <a:t>requires</a:t>
            </a:r>
            <a:r>
              <a:rPr lang="en-US" sz="2800" dirty="0" smtClean="0"/>
              <a:t> </a:t>
            </a:r>
            <a:r>
              <a:rPr lang="en-US" sz="2800" dirty="0" smtClean="0">
                <a:solidFill>
                  <a:srgbClr val="C00000"/>
                </a:solidFill>
              </a:rPr>
              <a:t>drawing</a:t>
            </a:r>
            <a:r>
              <a:rPr lang="en-US" sz="2800" dirty="0" smtClean="0"/>
              <a:t> </a:t>
            </a:r>
            <a:r>
              <a:rPr lang="en-US" sz="2800" dirty="0" smtClean="0">
                <a:solidFill>
                  <a:srgbClr val="C00000"/>
                </a:solidFill>
              </a:rPr>
              <a:t>more than one </a:t>
            </a:r>
            <a:r>
              <a:rPr lang="en-US" sz="2800" dirty="0" smtClean="0"/>
              <a:t>Lewis Dot Diagram, </a:t>
            </a:r>
            <a:r>
              <a:rPr lang="en-US" sz="2800" dirty="0" smtClean="0">
                <a:solidFill>
                  <a:srgbClr val="C00000"/>
                </a:solidFill>
              </a:rPr>
              <a:t>calculating</a:t>
            </a:r>
            <a:r>
              <a:rPr lang="en-US" sz="2800" dirty="0" smtClean="0"/>
              <a:t> formal charges, and </a:t>
            </a:r>
            <a:r>
              <a:rPr lang="en-US" sz="2800" dirty="0" smtClean="0">
                <a:solidFill>
                  <a:srgbClr val="C00000"/>
                </a:solidFill>
              </a:rPr>
              <a:t>comparing</a:t>
            </a:r>
            <a:r>
              <a:rPr lang="en-US" sz="2800" dirty="0" smtClean="0"/>
              <a:t> the all the structures to pick the appropriate skeletal structure. </a:t>
            </a:r>
            <a:endParaRPr lang="en-US" sz="2800" dirty="0"/>
          </a:p>
          <a:p>
            <a:pPr>
              <a:spcBef>
                <a:spcPts val="1800"/>
              </a:spcBef>
              <a:spcAft>
                <a:spcPts val="1800"/>
              </a:spcAft>
            </a:pPr>
            <a:r>
              <a:rPr lang="en-US" sz="2800" dirty="0" smtClean="0"/>
              <a:t>The advantage of rule 1.b. is that the skeletal structure for the molecule is determined before any Lewis Dot Diagrams are drawn.</a:t>
            </a:r>
            <a:endParaRPr lang="en-US" sz="2800" dirty="0"/>
          </a:p>
          <a:p>
            <a:r>
              <a:rPr lang="en-US" sz="2800" dirty="0" smtClean="0">
                <a:solidFill>
                  <a:srgbClr val="C00000"/>
                </a:solidFill>
              </a:rPr>
              <a:t>But</a:t>
            </a:r>
            <a:r>
              <a:rPr lang="en-US" sz="2800" dirty="0" smtClean="0">
                <a:solidFill>
                  <a:schemeClr val="accent6">
                    <a:lumMod val="75000"/>
                  </a:schemeClr>
                </a:solidFill>
              </a:rPr>
              <a:t> if rule 1.b. results in a Lewis Dot Diagram </a:t>
            </a:r>
            <a:r>
              <a:rPr lang="en-US" sz="2800" dirty="0" smtClean="0">
                <a:solidFill>
                  <a:schemeClr val="accent5">
                    <a:lumMod val="75000"/>
                  </a:schemeClr>
                </a:solidFill>
              </a:rPr>
              <a:t>without optimal formal charges</a:t>
            </a:r>
            <a:r>
              <a:rPr lang="en-US" sz="2800" dirty="0" smtClean="0">
                <a:solidFill>
                  <a:schemeClr val="accent6">
                    <a:lumMod val="75000"/>
                  </a:schemeClr>
                </a:solidFill>
              </a:rPr>
              <a:t>, rule 1.c. should not be ignored, i.e., </a:t>
            </a:r>
            <a:r>
              <a:rPr lang="en-US" sz="2800" dirty="0" smtClean="0">
                <a:solidFill>
                  <a:srgbClr val="C00000"/>
                </a:solidFill>
              </a:rPr>
              <a:t>try other skeletal structures</a:t>
            </a:r>
            <a:r>
              <a:rPr lang="en-US" sz="2800" dirty="0" smtClean="0">
                <a:solidFill>
                  <a:schemeClr val="accent6">
                    <a:lumMod val="75000"/>
                  </a:schemeClr>
                </a:solidFill>
              </a:rPr>
              <a:t>.</a:t>
            </a:r>
            <a:endParaRPr lang="en-US" sz="2800" dirty="0">
              <a:solidFill>
                <a:schemeClr val="accent6">
                  <a:lumMod val="75000"/>
                </a:schemeClr>
              </a:solidFill>
            </a:endParaRPr>
          </a:p>
        </p:txBody>
      </p:sp>
    </p:spTree>
    <p:extLst>
      <p:ext uri="{BB962C8B-B14F-4D97-AF65-F5344CB8AC3E}">
        <p14:creationId xmlns:p14="http://schemas.microsoft.com/office/powerpoint/2010/main" val="1175103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254000"/>
            <a:ext cx="11709400" cy="2000548"/>
          </a:xfrm>
          <a:prstGeom prst="rect">
            <a:avLst/>
          </a:prstGeom>
          <a:noFill/>
        </p:spPr>
        <p:txBody>
          <a:bodyPr wrap="square" rtlCol="0">
            <a:spAutoFit/>
          </a:bodyPr>
          <a:lstStyle/>
          <a:p>
            <a:r>
              <a:rPr lang="en-US" sz="4000" dirty="0" smtClean="0"/>
              <a:t>Resonance</a:t>
            </a:r>
          </a:p>
          <a:p>
            <a:r>
              <a:rPr lang="en-US" sz="2800" dirty="0" smtClean="0"/>
              <a:t>6.  Add </a:t>
            </a:r>
            <a:r>
              <a:rPr lang="en-US" sz="2800" dirty="0" smtClean="0">
                <a:solidFill>
                  <a:schemeClr val="accent4">
                    <a:lumMod val="75000"/>
                  </a:schemeClr>
                </a:solidFill>
              </a:rPr>
              <a:t>resonance structures </a:t>
            </a:r>
            <a:r>
              <a:rPr lang="en-US" sz="2800" dirty="0" smtClean="0"/>
              <a:t>that have </a:t>
            </a:r>
            <a:r>
              <a:rPr lang="en-US" sz="2800" dirty="0" smtClean="0">
                <a:solidFill>
                  <a:schemeClr val="accent1">
                    <a:lumMod val="75000"/>
                  </a:schemeClr>
                </a:solidFill>
              </a:rPr>
              <a:t>equivalent bonding patterns </a:t>
            </a:r>
            <a:r>
              <a:rPr lang="en-US" sz="2800" dirty="0" smtClean="0"/>
              <a:t>for the </a:t>
            </a:r>
            <a:r>
              <a:rPr lang="en-US" sz="2800" u="sng" dirty="0" smtClean="0">
                <a:solidFill>
                  <a:schemeClr val="accent1">
                    <a:lumMod val="75000"/>
                  </a:schemeClr>
                </a:solidFill>
              </a:rPr>
              <a:t>same</a:t>
            </a:r>
            <a:r>
              <a:rPr lang="en-US" sz="2800" dirty="0" smtClean="0">
                <a:solidFill>
                  <a:schemeClr val="accent1">
                    <a:lumMod val="75000"/>
                  </a:schemeClr>
                </a:solidFill>
              </a:rPr>
              <a:t> skeletal structure </a:t>
            </a:r>
            <a:r>
              <a:rPr lang="en-US" sz="2800" dirty="0" smtClean="0"/>
              <a:t>(</a:t>
            </a:r>
            <a:r>
              <a:rPr lang="en-US" sz="2400" dirty="0" smtClean="0"/>
              <a:t>i.e., draw atoms in exactly identical patterns—only the electrons change places</a:t>
            </a:r>
            <a:r>
              <a:rPr lang="en-US" sz="2800" dirty="0" smtClean="0"/>
              <a:t>)  Draw double arrows (  </a:t>
            </a:r>
            <a:r>
              <a:rPr lang="en-US" sz="2800" dirty="0" smtClean="0">
                <a:latin typeface="Calibri" panose="020F0502020204030204" pitchFamily="34" charset="0"/>
              </a:rPr>
              <a:t>↔</a:t>
            </a:r>
            <a:r>
              <a:rPr lang="en-US" sz="2800" dirty="0" smtClean="0"/>
              <a:t> )between equivalent structures. </a:t>
            </a:r>
            <a:endParaRPr lang="en-US" sz="2800" dirty="0"/>
          </a:p>
        </p:txBody>
      </p:sp>
      <p:sp>
        <p:nvSpPr>
          <p:cNvPr id="3" name="TextBox 2"/>
          <p:cNvSpPr txBox="1"/>
          <p:nvPr/>
        </p:nvSpPr>
        <p:spPr>
          <a:xfrm>
            <a:off x="431800" y="2470449"/>
            <a:ext cx="11417300" cy="1892826"/>
          </a:xfrm>
          <a:prstGeom prst="rect">
            <a:avLst/>
          </a:prstGeom>
          <a:noFill/>
        </p:spPr>
        <p:txBody>
          <a:bodyPr wrap="square" rtlCol="0">
            <a:spAutoFit/>
          </a:bodyPr>
          <a:lstStyle/>
          <a:p>
            <a:r>
              <a:rPr lang="en-US" sz="2800" dirty="0" smtClean="0"/>
              <a:t>Draw a Lewis Dot diagram for O</a:t>
            </a:r>
            <a:r>
              <a:rPr lang="en-US" sz="2800" dirty="0" smtClean="0">
                <a:latin typeface="Calibri" panose="020F0502020204030204" pitchFamily="34" charset="0"/>
              </a:rPr>
              <a:t>₃     O−O−O    </a:t>
            </a:r>
            <a:r>
              <a:rPr lang="en-US" sz="2000" dirty="0" smtClean="0">
                <a:latin typeface="Calibri" panose="020F0502020204030204" pitchFamily="34" charset="0"/>
              </a:rPr>
              <a:t>with</a:t>
            </a:r>
            <a:r>
              <a:rPr lang="en-US" sz="2800" dirty="0" smtClean="0">
                <a:latin typeface="Calibri" panose="020F0502020204030204" pitchFamily="34" charset="0"/>
              </a:rPr>
              <a:t>      6x3 = 18 electrons</a:t>
            </a:r>
          </a:p>
          <a:p>
            <a:endParaRPr lang="en-US" sz="2800" dirty="0">
              <a:latin typeface="Calibri" panose="020F0502020204030204" pitchFamily="34" charset="0"/>
            </a:endParaRPr>
          </a:p>
          <a:p>
            <a:r>
              <a:rPr lang="en-US" sz="2800" dirty="0" smtClean="0">
                <a:latin typeface="Calibri" panose="020F0502020204030204" pitchFamily="34" charset="0"/>
              </a:rPr>
              <a:t>Step 3     </a:t>
            </a:r>
            <a:r>
              <a:rPr lang="en-US" sz="2800" dirty="0" smtClean="0">
                <a:latin typeface="Berlin Sans FB Demi" panose="020E0802020502020306" pitchFamily="34" charset="0"/>
              </a:rPr>
              <a:t>:</a:t>
            </a:r>
            <a:r>
              <a:rPr lang="en-US" sz="2800" dirty="0" smtClean="0">
                <a:latin typeface="Calibri" panose="020F0502020204030204" pitchFamily="34" charset="0"/>
              </a:rPr>
              <a:t>    −    −    </a:t>
            </a:r>
            <a:r>
              <a:rPr lang="en-US" sz="2800" dirty="0" smtClean="0">
                <a:latin typeface="Berlin Sans FB Demi" panose="020E0802020502020306" pitchFamily="34" charset="0"/>
              </a:rPr>
              <a:t>:</a:t>
            </a:r>
            <a:r>
              <a:rPr lang="en-US" sz="2800" dirty="0" smtClean="0"/>
              <a:t>       apply step  4.b.           </a:t>
            </a:r>
            <a:r>
              <a:rPr lang="en-US" sz="2800" dirty="0" smtClean="0">
                <a:latin typeface="Calibri" panose="020F0502020204030204" pitchFamily="34" charset="0"/>
              </a:rPr>
              <a:t>   =    </a:t>
            </a:r>
            <a:r>
              <a:rPr lang="en-US" sz="2800" dirty="0">
                <a:latin typeface="Calibri" panose="020F0502020204030204" pitchFamily="34" charset="0"/>
              </a:rPr>
              <a:t>−    </a:t>
            </a:r>
            <a:r>
              <a:rPr lang="en-US" sz="2800" dirty="0">
                <a:latin typeface="Berlin Sans FB Demi" panose="020E0802020502020306" pitchFamily="34" charset="0"/>
              </a:rPr>
              <a:t>:</a:t>
            </a:r>
            <a:r>
              <a:rPr lang="en-US" sz="2800" dirty="0"/>
              <a:t> </a:t>
            </a:r>
            <a:r>
              <a:rPr lang="en-US" sz="2800" dirty="0" smtClean="0"/>
              <a:t>   or    </a:t>
            </a:r>
            <a:r>
              <a:rPr lang="en-US" sz="2800" dirty="0" smtClean="0">
                <a:latin typeface="Berlin Sans FB Demi" panose="020E0802020502020306" pitchFamily="34" charset="0"/>
              </a:rPr>
              <a:t>:</a:t>
            </a:r>
            <a:r>
              <a:rPr lang="en-US" sz="2800" dirty="0" smtClean="0"/>
              <a:t>    </a:t>
            </a:r>
            <a:r>
              <a:rPr lang="en-US" sz="2800" dirty="0" smtClean="0">
                <a:latin typeface="Calibri" panose="020F0502020204030204" pitchFamily="34" charset="0"/>
              </a:rPr>
              <a:t>−    = </a:t>
            </a:r>
            <a:endParaRPr lang="en-US" sz="2800" dirty="0" smtClean="0"/>
          </a:p>
          <a:p>
            <a:pPr>
              <a:spcBef>
                <a:spcPts val="600"/>
              </a:spcBef>
            </a:pPr>
            <a:r>
              <a:rPr lang="en-US" sz="2800" dirty="0" smtClean="0">
                <a:solidFill>
                  <a:schemeClr val="accent5">
                    <a:lumMod val="75000"/>
                  </a:schemeClr>
                </a:solidFill>
              </a:rPr>
              <a:t>                                                           </a:t>
            </a:r>
            <a:r>
              <a:rPr lang="en-US" dirty="0" smtClean="0">
                <a:solidFill>
                  <a:schemeClr val="accent5">
                    <a:lumMod val="75000"/>
                  </a:schemeClr>
                </a:solidFill>
              </a:rPr>
              <a:t>formal charges       0     +1      </a:t>
            </a:r>
            <a:r>
              <a:rPr lang="en-US" dirty="0" smtClean="0">
                <a:solidFill>
                  <a:schemeClr val="accent5">
                    <a:lumMod val="75000"/>
                  </a:schemeClr>
                </a:solidFill>
                <a:latin typeface="Calibri" panose="020F0502020204030204" pitchFamily="34" charset="0"/>
              </a:rPr>
              <a:t>−1                        −1    +1      0</a:t>
            </a:r>
            <a:endParaRPr lang="en-US" sz="2800" dirty="0">
              <a:solidFill>
                <a:schemeClr val="accent5">
                  <a:lumMod val="75000"/>
                </a:schemeClr>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141933601"/>
              </p:ext>
            </p:extLst>
          </p:nvPr>
        </p:nvGraphicFramePr>
        <p:xfrm>
          <a:off x="1916209" y="3143140"/>
          <a:ext cx="344391" cy="907941"/>
        </p:xfrm>
        <a:graphic>
          <a:graphicData uri="http://schemas.openxmlformats.org/presentationml/2006/ole">
            <mc:AlternateContent xmlns:mc="http://schemas.openxmlformats.org/markup-compatibility/2006">
              <mc:Choice xmlns:v="urn:schemas-microsoft-com:vml" Requires="v">
                <p:oleObj spid="_x0000_s6374" name="Equation" r:id="rId3" imgW="139680" imgH="368280" progId="Equation.DSMT4">
                  <p:embed/>
                </p:oleObj>
              </mc:Choice>
              <mc:Fallback>
                <p:oleObj name="Equation" r:id="rId3" imgW="139680" imgH="368280" progId="Equation.DSMT4">
                  <p:embed/>
                  <p:pic>
                    <p:nvPicPr>
                      <p:cNvPr id="0" name=""/>
                      <p:cNvPicPr/>
                      <p:nvPr/>
                    </p:nvPicPr>
                    <p:blipFill>
                      <a:blip r:embed="rId4"/>
                      <a:stretch>
                        <a:fillRect/>
                      </a:stretch>
                    </p:blipFill>
                    <p:spPr>
                      <a:xfrm>
                        <a:off x="1916209" y="3143140"/>
                        <a:ext cx="344391" cy="907941"/>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45694807"/>
              </p:ext>
            </p:extLst>
          </p:nvPr>
        </p:nvGraphicFramePr>
        <p:xfrm>
          <a:off x="2414491" y="3152170"/>
          <a:ext cx="349250" cy="857250"/>
        </p:xfrm>
        <a:graphic>
          <a:graphicData uri="http://schemas.openxmlformats.org/presentationml/2006/ole">
            <mc:AlternateContent xmlns:mc="http://schemas.openxmlformats.org/markup-compatibility/2006">
              <mc:Choice xmlns:v="urn:schemas-microsoft-com:vml" Requires="v">
                <p:oleObj spid="_x0000_s6375" name="Equation" r:id="rId5" imgW="139680" imgH="342720" progId="Equation.DSMT4">
                  <p:embed/>
                </p:oleObj>
              </mc:Choice>
              <mc:Fallback>
                <p:oleObj name="Equation" r:id="rId5" imgW="139680" imgH="342720" progId="Equation.DSMT4">
                  <p:embed/>
                  <p:pic>
                    <p:nvPicPr>
                      <p:cNvPr id="0" name=""/>
                      <p:cNvPicPr/>
                      <p:nvPr/>
                    </p:nvPicPr>
                    <p:blipFill>
                      <a:blip r:embed="rId6"/>
                      <a:stretch>
                        <a:fillRect/>
                      </a:stretch>
                    </p:blipFill>
                    <p:spPr>
                      <a:xfrm>
                        <a:off x="2414491" y="3152170"/>
                        <a:ext cx="349250" cy="8572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1038044"/>
              </p:ext>
            </p:extLst>
          </p:nvPr>
        </p:nvGraphicFramePr>
        <p:xfrm>
          <a:off x="2917632" y="3171550"/>
          <a:ext cx="344391" cy="907941"/>
        </p:xfrm>
        <a:graphic>
          <a:graphicData uri="http://schemas.openxmlformats.org/presentationml/2006/ole">
            <mc:AlternateContent xmlns:mc="http://schemas.openxmlformats.org/markup-compatibility/2006">
              <mc:Choice xmlns:v="urn:schemas-microsoft-com:vml" Requires="v">
                <p:oleObj spid="_x0000_s6376" name="Equation" r:id="rId7" imgW="139680" imgH="368280" progId="Equation.DSMT4">
                  <p:embed/>
                </p:oleObj>
              </mc:Choice>
              <mc:Fallback>
                <p:oleObj name="Equation" r:id="rId7" imgW="139680" imgH="368280" progId="Equation.DSMT4">
                  <p:embed/>
                  <p:pic>
                    <p:nvPicPr>
                      <p:cNvPr id="0" name=""/>
                      <p:cNvPicPr/>
                      <p:nvPr/>
                    </p:nvPicPr>
                    <p:blipFill>
                      <a:blip r:embed="rId8"/>
                      <a:stretch>
                        <a:fillRect/>
                      </a:stretch>
                    </p:blipFill>
                    <p:spPr>
                      <a:xfrm>
                        <a:off x="2917632" y="3171550"/>
                        <a:ext cx="344391" cy="907941"/>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79755977"/>
              </p:ext>
            </p:extLst>
          </p:nvPr>
        </p:nvGraphicFramePr>
        <p:xfrm>
          <a:off x="7393457" y="3168485"/>
          <a:ext cx="349250" cy="857250"/>
        </p:xfrm>
        <a:graphic>
          <a:graphicData uri="http://schemas.openxmlformats.org/presentationml/2006/ole">
            <mc:AlternateContent xmlns:mc="http://schemas.openxmlformats.org/markup-compatibility/2006">
              <mc:Choice xmlns:v="urn:schemas-microsoft-com:vml" Requires="v">
                <p:oleObj spid="_x0000_s6377" name="Equation" r:id="rId9" imgW="139680" imgH="342720" progId="Equation.DSMT4">
                  <p:embed/>
                </p:oleObj>
              </mc:Choice>
              <mc:Fallback>
                <p:oleObj name="Equation" r:id="rId9" imgW="139680" imgH="342720" progId="Equation.DSMT4">
                  <p:embed/>
                  <p:pic>
                    <p:nvPicPr>
                      <p:cNvPr id="0" name=""/>
                      <p:cNvPicPr/>
                      <p:nvPr/>
                    </p:nvPicPr>
                    <p:blipFill>
                      <a:blip r:embed="rId10"/>
                      <a:stretch>
                        <a:fillRect/>
                      </a:stretch>
                    </p:blipFill>
                    <p:spPr>
                      <a:xfrm>
                        <a:off x="7393457" y="3168485"/>
                        <a:ext cx="349250" cy="85725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24701702"/>
              </p:ext>
            </p:extLst>
          </p:nvPr>
        </p:nvGraphicFramePr>
        <p:xfrm>
          <a:off x="6914598" y="3152170"/>
          <a:ext cx="344391" cy="907941"/>
        </p:xfrm>
        <a:graphic>
          <a:graphicData uri="http://schemas.openxmlformats.org/presentationml/2006/ole">
            <mc:AlternateContent xmlns:mc="http://schemas.openxmlformats.org/markup-compatibility/2006">
              <mc:Choice xmlns:v="urn:schemas-microsoft-com:vml" Requires="v">
                <p:oleObj spid="_x0000_s6378" name="Equation" r:id="rId11" imgW="139680" imgH="368280" progId="Equation.DSMT4">
                  <p:embed/>
                </p:oleObj>
              </mc:Choice>
              <mc:Fallback>
                <p:oleObj name="Equation" r:id="rId11" imgW="139680" imgH="368280" progId="Equation.DSMT4">
                  <p:embed/>
                  <p:pic>
                    <p:nvPicPr>
                      <p:cNvPr id="0" name=""/>
                      <p:cNvPicPr/>
                      <p:nvPr/>
                    </p:nvPicPr>
                    <p:blipFill>
                      <a:blip r:embed="rId12"/>
                      <a:stretch>
                        <a:fillRect/>
                      </a:stretch>
                    </p:blipFill>
                    <p:spPr>
                      <a:xfrm>
                        <a:off x="6914598" y="3152170"/>
                        <a:ext cx="344391" cy="907941"/>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45103386"/>
              </p:ext>
            </p:extLst>
          </p:nvPr>
        </p:nvGraphicFramePr>
        <p:xfrm>
          <a:off x="7877175" y="3174505"/>
          <a:ext cx="344391" cy="907941"/>
        </p:xfrm>
        <a:graphic>
          <a:graphicData uri="http://schemas.openxmlformats.org/presentationml/2006/ole">
            <mc:AlternateContent xmlns:mc="http://schemas.openxmlformats.org/markup-compatibility/2006">
              <mc:Choice xmlns:v="urn:schemas-microsoft-com:vml" Requires="v">
                <p:oleObj spid="_x0000_s6379" name="Equation" r:id="rId13" imgW="139680" imgH="368280" progId="Equation.DSMT4">
                  <p:embed/>
                </p:oleObj>
              </mc:Choice>
              <mc:Fallback>
                <p:oleObj name="Equation" r:id="rId13" imgW="139680" imgH="368280" progId="Equation.DSMT4">
                  <p:embed/>
                  <p:pic>
                    <p:nvPicPr>
                      <p:cNvPr id="0" name=""/>
                      <p:cNvPicPr/>
                      <p:nvPr/>
                    </p:nvPicPr>
                    <p:blipFill>
                      <a:blip r:embed="rId12"/>
                      <a:stretch>
                        <a:fillRect/>
                      </a:stretch>
                    </p:blipFill>
                    <p:spPr>
                      <a:xfrm>
                        <a:off x="7877175" y="3174505"/>
                        <a:ext cx="344391" cy="907941"/>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15148924"/>
              </p:ext>
            </p:extLst>
          </p:nvPr>
        </p:nvGraphicFramePr>
        <p:xfrm>
          <a:off x="9394370" y="3174560"/>
          <a:ext cx="344391" cy="907941"/>
        </p:xfrm>
        <a:graphic>
          <a:graphicData uri="http://schemas.openxmlformats.org/presentationml/2006/ole">
            <mc:AlternateContent xmlns:mc="http://schemas.openxmlformats.org/markup-compatibility/2006">
              <mc:Choice xmlns:v="urn:schemas-microsoft-com:vml" Requires="v">
                <p:oleObj spid="_x0000_s6380" name="Equation" r:id="rId14" imgW="139680" imgH="368280" progId="Equation.DSMT4">
                  <p:embed/>
                </p:oleObj>
              </mc:Choice>
              <mc:Fallback>
                <p:oleObj name="Equation" r:id="rId14" imgW="139680" imgH="368280" progId="Equation.DSMT4">
                  <p:embed/>
                  <p:pic>
                    <p:nvPicPr>
                      <p:cNvPr id="0" name=""/>
                      <p:cNvPicPr/>
                      <p:nvPr/>
                    </p:nvPicPr>
                    <p:blipFill>
                      <a:blip r:embed="rId12"/>
                      <a:stretch>
                        <a:fillRect/>
                      </a:stretch>
                    </p:blipFill>
                    <p:spPr>
                      <a:xfrm>
                        <a:off x="9394370" y="3174560"/>
                        <a:ext cx="344391" cy="907941"/>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253020832"/>
              </p:ext>
            </p:extLst>
          </p:nvPr>
        </p:nvGraphicFramePr>
        <p:xfrm>
          <a:off x="9799506" y="3180416"/>
          <a:ext cx="349250" cy="857250"/>
        </p:xfrm>
        <a:graphic>
          <a:graphicData uri="http://schemas.openxmlformats.org/presentationml/2006/ole">
            <mc:AlternateContent xmlns:mc="http://schemas.openxmlformats.org/markup-compatibility/2006">
              <mc:Choice xmlns:v="urn:schemas-microsoft-com:vml" Requires="v">
                <p:oleObj spid="_x0000_s6381" name="Equation" r:id="rId15" imgW="139680" imgH="342720" progId="Equation.DSMT4">
                  <p:embed/>
                </p:oleObj>
              </mc:Choice>
              <mc:Fallback>
                <p:oleObj name="Equation" r:id="rId15" imgW="139680" imgH="342720" progId="Equation.DSMT4">
                  <p:embed/>
                  <p:pic>
                    <p:nvPicPr>
                      <p:cNvPr id="0" name=""/>
                      <p:cNvPicPr/>
                      <p:nvPr/>
                    </p:nvPicPr>
                    <p:blipFill>
                      <a:blip r:embed="rId16"/>
                      <a:stretch>
                        <a:fillRect/>
                      </a:stretch>
                    </p:blipFill>
                    <p:spPr>
                      <a:xfrm>
                        <a:off x="9799506" y="3180416"/>
                        <a:ext cx="349250" cy="85725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759411562"/>
              </p:ext>
            </p:extLst>
          </p:nvPr>
        </p:nvGraphicFramePr>
        <p:xfrm>
          <a:off x="10330574" y="3181280"/>
          <a:ext cx="344391" cy="907941"/>
        </p:xfrm>
        <a:graphic>
          <a:graphicData uri="http://schemas.openxmlformats.org/presentationml/2006/ole">
            <mc:AlternateContent xmlns:mc="http://schemas.openxmlformats.org/markup-compatibility/2006">
              <mc:Choice xmlns:v="urn:schemas-microsoft-com:vml" Requires="v">
                <p:oleObj spid="_x0000_s6382" name="Equation" r:id="rId17" imgW="139680" imgH="368280" progId="Equation.DSMT4">
                  <p:embed/>
                </p:oleObj>
              </mc:Choice>
              <mc:Fallback>
                <p:oleObj name="Equation" r:id="rId17" imgW="139680" imgH="368280" progId="Equation.DSMT4">
                  <p:embed/>
                  <p:pic>
                    <p:nvPicPr>
                      <p:cNvPr id="0" name=""/>
                      <p:cNvPicPr/>
                      <p:nvPr/>
                    </p:nvPicPr>
                    <p:blipFill>
                      <a:blip r:embed="rId8"/>
                      <a:stretch>
                        <a:fillRect/>
                      </a:stretch>
                    </p:blipFill>
                    <p:spPr>
                      <a:xfrm>
                        <a:off x="10330574" y="3181280"/>
                        <a:ext cx="344391" cy="907941"/>
                      </a:xfrm>
                      <a:prstGeom prst="rect">
                        <a:avLst/>
                      </a:prstGeom>
                    </p:spPr>
                  </p:pic>
                </p:oleObj>
              </mc:Fallback>
            </mc:AlternateContent>
          </a:graphicData>
        </a:graphic>
      </p:graphicFrame>
      <p:sp>
        <p:nvSpPr>
          <p:cNvPr id="13" name="TextBox 12"/>
          <p:cNvSpPr txBox="1"/>
          <p:nvPr/>
        </p:nvSpPr>
        <p:spPr>
          <a:xfrm>
            <a:off x="431800" y="4318163"/>
            <a:ext cx="10629900" cy="707886"/>
          </a:xfrm>
          <a:prstGeom prst="rect">
            <a:avLst/>
          </a:prstGeom>
          <a:noFill/>
        </p:spPr>
        <p:txBody>
          <a:bodyPr wrap="square" rtlCol="0">
            <a:spAutoFit/>
          </a:bodyPr>
          <a:lstStyle/>
          <a:p>
            <a:r>
              <a:rPr lang="en-US" sz="2000" dirty="0" smtClean="0"/>
              <a:t>These structures are not exactly the same, even though one will rotate into the other.  An oxygen on one end can be labeled.  For example,  a different isotope can be used    O</a:t>
            </a:r>
            <a:r>
              <a:rPr lang="en-US" sz="2000" dirty="0" smtClean="0">
                <a:latin typeface="Calibri" panose="020F0502020204030204" pitchFamily="34" charset="0"/>
              </a:rPr>
              <a:t>−O−O¹⁷.</a:t>
            </a:r>
            <a:endParaRPr lang="en-US" sz="2000" dirty="0"/>
          </a:p>
        </p:txBody>
      </p:sp>
      <p:sp>
        <p:nvSpPr>
          <p:cNvPr id="14" name="TextBox 13"/>
          <p:cNvSpPr txBox="1"/>
          <p:nvPr/>
        </p:nvSpPr>
        <p:spPr>
          <a:xfrm>
            <a:off x="431800" y="5295900"/>
            <a:ext cx="5676900" cy="1200329"/>
          </a:xfrm>
          <a:prstGeom prst="rect">
            <a:avLst/>
          </a:prstGeom>
          <a:noFill/>
        </p:spPr>
        <p:txBody>
          <a:bodyPr wrap="square" rtlCol="0">
            <a:spAutoFit/>
          </a:bodyPr>
          <a:lstStyle/>
          <a:p>
            <a:r>
              <a:rPr lang="en-US" sz="2400" dirty="0" smtClean="0"/>
              <a:t>Notice the formal charges are not identical, but they are equivalent.  So both structures need to be drawn with </a:t>
            </a:r>
            <a:r>
              <a:rPr lang="en-US" sz="2400" dirty="0" smtClean="0">
                <a:latin typeface="Calibri" panose="020F0502020204030204" pitchFamily="34" charset="0"/>
              </a:rPr>
              <a:t>↔ between them.</a:t>
            </a:r>
            <a:endParaRPr lang="en-US" sz="2400" dirty="0"/>
          </a:p>
        </p:txBody>
      </p:sp>
      <p:sp>
        <p:nvSpPr>
          <p:cNvPr id="15" name="TextBox 14"/>
          <p:cNvSpPr txBox="1"/>
          <p:nvPr/>
        </p:nvSpPr>
        <p:spPr>
          <a:xfrm>
            <a:off x="6108700" y="5448300"/>
            <a:ext cx="5473700" cy="800219"/>
          </a:xfrm>
          <a:prstGeom prst="rect">
            <a:avLst/>
          </a:prstGeom>
          <a:noFill/>
        </p:spPr>
        <p:txBody>
          <a:bodyPr wrap="square" rtlCol="0">
            <a:spAutoFit/>
          </a:bodyPr>
          <a:lstStyle/>
          <a:p>
            <a:pPr lvl="0"/>
            <a:r>
              <a:rPr lang="en-US" sz="2800" dirty="0" smtClean="0">
                <a:solidFill>
                  <a:prstClr val="black"/>
                </a:solidFill>
              </a:rPr>
              <a:t>         </a:t>
            </a:r>
            <a:r>
              <a:rPr lang="en-US" sz="2800" dirty="0" smtClean="0">
                <a:solidFill>
                  <a:prstClr val="black"/>
                </a:solidFill>
                <a:latin typeface="Calibri" panose="020F0502020204030204" pitchFamily="34" charset="0"/>
              </a:rPr>
              <a:t>   </a:t>
            </a:r>
            <a:r>
              <a:rPr lang="en-US" sz="2800" dirty="0">
                <a:solidFill>
                  <a:prstClr val="black"/>
                </a:solidFill>
                <a:latin typeface="Calibri" panose="020F0502020204030204" pitchFamily="34" charset="0"/>
              </a:rPr>
              <a:t>=    −    </a:t>
            </a:r>
            <a:r>
              <a:rPr lang="en-US" sz="2800" dirty="0">
                <a:solidFill>
                  <a:prstClr val="black"/>
                </a:solidFill>
                <a:latin typeface="Berlin Sans FB Demi" panose="020E0802020502020306" pitchFamily="34" charset="0"/>
              </a:rPr>
              <a:t>:</a:t>
            </a:r>
            <a:r>
              <a:rPr lang="en-US" sz="2800" dirty="0">
                <a:solidFill>
                  <a:prstClr val="black"/>
                </a:solidFill>
              </a:rPr>
              <a:t>  </a:t>
            </a:r>
            <a:r>
              <a:rPr lang="en-US" sz="2800" dirty="0" smtClean="0">
                <a:solidFill>
                  <a:prstClr val="black"/>
                </a:solidFill>
                <a:latin typeface="Calibri" panose="020F0502020204030204" pitchFamily="34" charset="0"/>
              </a:rPr>
              <a:t>↔</a:t>
            </a:r>
            <a:r>
              <a:rPr lang="en-US" sz="2800" dirty="0" smtClean="0">
                <a:solidFill>
                  <a:prstClr val="black"/>
                </a:solidFill>
              </a:rPr>
              <a:t>  </a:t>
            </a:r>
            <a:r>
              <a:rPr lang="en-US" sz="2800" dirty="0">
                <a:solidFill>
                  <a:prstClr val="black"/>
                </a:solidFill>
                <a:latin typeface="Berlin Sans FB Demi" panose="020E0802020502020306" pitchFamily="34" charset="0"/>
              </a:rPr>
              <a:t>:</a:t>
            </a:r>
            <a:r>
              <a:rPr lang="en-US" sz="2800" dirty="0">
                <a:solidFill>
                  <a:prstClr val="black"/>
                </a:solidFill>
              </a:rPr>
              <a:t>    </a:t>
            </a:r>
            <a:r>
              <a:rPr lang="en-US" sz="2800" dirty="0">
                <a:solidFill>
                  <a:prstClr val="black"/>
                </a:solidFill>
                <a:latin typeface="Calibri" panose="020F0502020204030204" pitchFamily="34" charset="0"/>
              </a:rPr>
              <a:t>−    = </a:t>
            </a:r>
            <a:endParaRPr lang="en-US" sz="2800" dirty="0">
              <a:solidFill>
                <a:prstClr val="black"/>
              </a:solidFill>
            </a:endParaRPr>
          </a:p>
          <a:p>
            <a:endParaRPr lang="en-US" dirty="0"/>
          </a:p>
        </p:txBody>
      </p:sp>
      <p:graphicFrame>
        <p:nvGraphicFramePr>
          <p:cNvPr id="16" name="Object 15"/>
          <p:cNvGraphicFramePr>
            <a:graphicFrameLocks noChangeAspect="1"/>
          </p:cNvGraphicFramePr>
          <p:nvPr>
            <p:extLst>
              <p:ext uri="{D42A27DB-BD31-4B8C-83A1-F6EECF244321}">
                <p14:modId xmlns:p14="http://schemas.microsoft.com/office/powerpoint/2010/main" val="568930581"/>
              </p:ext>
            </p:extLst>
          </p:nvPr>
        </p:nvGraphicFramePr>
        <p:xfrm>
          <a:off x="6749333" y="5237896"/>
          <a:ext cx="344391" cy="907941"/>
        </p:xfrm>
        <a:graphic>
          <a:graphicData uri="http://schemas.openxmlformats.org/presentationml/2006/ole">
            <mc:AlternateContent xmlns:mc="http://schemas.openxmlformats.org/markup-compatibility/2006">
              <mc:Choice xmlns:v="urn:schemas-microsoft-com:vml" Requires="v">
                <p:oleObj spid="_x0000_s6383" name="Equation" r:id="rId18" imgW="139680" imgH="368280" progId="Equation.DSMT4">
                  <p:embed/>
                </p:oleObj>
              </mc:Choice>
              <mc:Fallback>
                <p:oleObj name="Equation" r:id="rId18" imgW="139680" imgH="368280" progId="Equation.DSMT4">
                  <p:embed/>
                  <p:pic>
                    <p:nvPicPr>
                      <p:cNvPr id="0" name=""/>
                      <p:cNvPicPr/>
                      <p:nvPr/>
                    </p:nvPicPr>
                    <p:blipFill>
                      <a:blip r:embed="rId12"/>
                      <a:stretch>
                        <a:fillRect/>
                      </a:stretch>
                    </p:blipFill>
                    <p:spPr>
                      <a:xfrm>
                        <a:off x="6749333" y="5237896"/>
                        <a:ext cx="344391" cy="907941"/>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36107196"/>
              </p:ext>
            </p:extLst>
          </p:nvPr>
        </p:nvGraphicFramePr>
        <p:xfrm>
          <a:off x="7843561" y="5253267"/>
          <a:ext cx="344391" cy="907941"/>
        </p:xfrm>
        <a:graphic>
          <a:graphicData uri="http://schemas.openxmlformats.org/presentationml/2006/ole">
            <mc:AlternateContent xmlns:mc="http://schemas.openxmlformats.org/markup-compatibility/2006">
              <mc:Choice xmlns:v="urn:schemas-microsoft-com:vml" Requires="v">
                <p:oleObj spid="_x0000_s6384" name="Equation" r:id="rId19" imgW="139680" imgH="368280" progId="Equation.DSMT4">
                  <p:embed/>
                </p:oleObj>
              </mc:Choice>
              <mc:Fallback>
                <p:oleObj name="Equation" r:id="rId19" imgW="139680" imgH="368280" progId="Equation.DSMT4">
                  <p:embed/>
                  <p:pic>
                    <p:nvPicPr>
                      <p:cNvPr id="0" name=""/>
                      <p:cNvPicPr/>
                      <p:nvPr/>
                    </p:nvPicPr>
                    <p:blipFill>
                      <a:blip r:embed="rId12"/>
                      <a:stretch>
                        <a:fillRect/>
                      </a:stretch>
                    </p:blipFill>
                    <p:spPr>
                      <a:xfrm>
                        <a:off x="7843561" y="5253267"/>
                        <a:ext cx="344391" cy="907941"/>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290106194"/>
              </p:ext>
            </p:extLst>
          </p:nvPr>
        </p:nvGraphicFramePr>
        <p:xfrm>
          <a:off x="9172976" y="5278667"/>
          <a:ext cx="344391" cy="907941"/>
        </p:xfrm>
        <a:graphic>
          <a:graphicData uri="http://schemas.openxmlformats.org/presentationml/2006/ole">
            <mc:AlternateContent xmlns:mc="http://schemas.openxmlformats.org/markup-compatibility/2006">
              <mc:Choice xmlns:v="urn:schemas-microsoft-com:vml" Requires="v">
                <p:oleObj spid="_x0000_s6385" name="Equation" r:id="rId20" imgW="139680" imgH="368280" progId="Equation.DSMT4">
                  <p:embed/>
                </p:oleObj>
              </mc:Choice>
              <mc:Fallback>
                <p:oleObj name="Equation" r:id="rId20" imgW="139680" imgH="368280" progId="Equation.DSMT4">
                  <p:embed/>
                  <p:pic>
                    <p:nvPicPr>
                      <p:cNvPr id="0" name=""/>
                      <p:cNvPicPr/>
                      <p:nvPr/>
                    </p:nvPicPr>
                    <p:blipFill>
                      <a:blip r:embed="rId12"/>
                      <a:stretch>
                        <a:fillRect/>
                      </a:stretch>
                    </p:blipFill>
                    <p:spPr>
                      <a:xfrm>
                        <a:off x="9172976" y="5278667"/>
                        <a:ext cx="344391" cy="907941"/>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761898299"/>
              </p:ext>
            </p:extLst>
          </p:nvPr>
        </p:nvGraphicFramePr>
        <p:xfrm>
          <a:off x="10266846" y="5249463"/>
          <a:ext cx="344391" cy="907941"/>
        </p:xfrm>
        <a:graphic>
          <a:graphicData uri="http://schemas.openxmlformats.org/presentationml/2006/ole">
            <mc:AlternateContent xmlns:mc="http://schemas.openxmlformats.org/markup-compatibility/2006">
              <mc:Choice xmlns:v="urn:schemas-microsoft-com:vml" Requires="v">
                <p:oleObj spid="_x0000_s6386" name="Equation" r:id="rId21" imgW="139680" imgH="368280" progId="Equation.DSMT4">
                  <p:embed/>
                </p:oleObj>
              </mc:Choice>
              <mc:Fallback>
                <p:oleObj name="Equation" r:id="rId21" imgW="139680" imgH="368280" progId="Equation.DSMT4">
                  <p:embed/>
                  <p:pic>
                    <p:nvPicPr>
                      <p:cNvPr id="0" name=""/>
                      <p:cNvPicPr/>
                      <p:nvPr/>
                    </p:nvPicPr>
                    <p:blipFill>
                      <a:blip r:embed="rId12"/>
                      <a:stretch>
                        <a:fillRect/>
                      </a:stretch>
                    </p:blipFill>
                    <p:spPr>
                      <a:xfrm>
                        <a:off x="10266846" y="5249463"/>
                        <a:ext cx="344391" cy="907941"/>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766689758"/>
              </p:ext>
            </p:extLst>
          </p:nvPr>
        </p:nvGraphicFramePr>
        <p:xfrm>
          <a:off x="7346011" y="5236453"/>
          <a:ext cx="349250" cy="857250"/>
        </p:xfrm>
        <a:graphic>
          <a:graphicData uri="http://schemas.openxmlformats.org/presentationml/2006/ole">
            <mc:AlternateContent xmlns:mc="http://schemas.openxmlformats.org/markup-compatibility/2006">
              <mc:Choice xmlns:v="urn:schemas-microsoft-com:vml" Requires="v">
                <p:oleObj spid="_x0000_s6387" name="Equation" r:id="rId22" imgW="139680" imgH="342720" progId="Equation.DSMT4">
                  <p:embed/>
                </p:oleObj>
              </mc:Choice>
              <mc:Fallback>
                <p:oleObj name="Equation" r:id="rId22" imgW="139680" imgH="342720" progId="Equation.DSMT4">
                  <p:embed/>
                  <p:pic>
                    <p:nvPicPr>
                      <p:cNvPr id="0" name=""/>
                      <p:cNvPicPr/>
                      <p:nvPr/>
                    </p:nvPicPr>
                    <p:blipFill>
                      <a:blip r:embed="rId10"/>
                      <a:stretch>
                        <a:fillRect/>
                      </a:stretch>
                    </p:blipFill>
                    <p:spPr>
                      <a:xfrm>
                        <a:off x="7346011" y="5236453"/>
                        <a:ext cx="349250" cy="85725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793194046"/>
              </p:ext>
            </p:extLst>
          </p:nvPr>
        </p:nvGraphicFramePr>
        <p:xfrm>
          <a:off x="9665309" y="5252349"/>
          <a:ext cx="349250" cy="857250"/>
        </p:xfrm>
        <a:graphic>
          <a:graphicData uri="http://schemas.openxmlformats.org/presentationml/2006/ole">
            <mc:AlternateContent xmlns:mc="http://schemas.openxmlformats.org/markup-compatibility/2006">
              <mc:Choice xmlns:v="urn:schemas-microsoft-com:vml" Requires="v">
                <p:oleObj spid="_x0000_s6388" name="Equation" r:id="rId23" imgW="139680" imgH="342720" progId="Equation.DSMT4">
                  <p:embed/>
                </p:oleObj>
              </mc:Choice>
              <mc:Fallback>
                <p:oleObj name="Equation" r:id="rId23" imgW="139680" imgH="342720" progId="Equation.DSMT4">
                  <p:embed/>
                  <p:pic>
                    <p:nvPicPr>
                      <p:cNvPr id="0" name=""/>
                      <p:cNvPicPr/>
                      <p:nvPr/>
                    </p:nvPicPr>
                    <p:blipFill>
                      <a:blip r:embed="rId10"/>
                      <a:stretch>
                        <a:fillRect/>
                      </a:stretch>
                    </p:blipFill>
                    <p:spPr>
                      <a:xfrm>
                        <a:off x="9665309" y="5252349"/>
                        <a:ext cx="349250" cy="857250"/>
                      </a:xfrm>
                      <a:prstGeom prst="rect">
                        <a:avLst/>
                      </a:prstGeom>
                    </p:spPr>
                  </p:pic>
                </p:oleObj>
              </mc:Fallback>
            </mc:AlternateContent>
          </a:graphicData>
        </a:graphic>
      </p:graphicFrame>
    </p:spTree>
    <p:extLst>
      <p:ext uri="{BB962C8B-B14F-4D97-AF65-F5344CB8AC3E}">
        <p14:creationId xmlns:p14="http://schemas.microsoft.com/office/powerpoint/2010/main" val="418588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par>
                                <p:cTn id="25" presetID="10"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par>
                                <p:cTn id="28" presetID="10" presetClass="entr" presetSubtype="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254000"/>
            <a:ext cx="11709400" cy="4739759"/>
          </a:xfrm>
          <a:prstGeom prst="rect">
            <a:avLst/>
          </a:prstGeom>
          <a:noFill/>
        </p:spPr>
        <p:txBody>
          <a:bodyPr wrap="square" rtlCol="0">
            <a:spAutoFit/>
          </a:bodyPr>
          <a:lstStyle/>
          <a:p>
            <a:r>
              <a:rPr lang="en-US" sz="4000" dirty="0" smtClean="0"/>
              <a:t>Resonance</a:t>
            </a:r>
          </a:p>
          <a:p>
            <a:pPr>
              <a:spcAft>
                <a:spcPts val="1200"/>
              </a:spcAft>
            </a:pPr>
            <a:r>
              <a:rPr lang="en-US" sz="2800" dirty="0" smtClean="0"/>
              <a:t>So what does resonance mean?       </a:t>
            </a:r>
            <a:r>
              <a:rPr lang="en-US" sz="2400" dirty="0" smtClean="0"/>
              <a:t>The molecule does not resonate.</a:t>
            </a:r>
            <a:endParaRPr lang="en-US" sz="2800" dirty="0"/>
          </a:p>
          <a:p>
            <a:r>
              <a:rPr lang="en-US" sz="2800" dirty="0" smtClean="0"/>
              <a:t>Look at the </a:t>
            </a:r>
            <a:r>
              <a:rPr lang="en-US" sz="2800" dirty="0" smtClean="0">
                <a:solidFill>
                  <a:schemeClr val="accent5">
                    <a:lumMod val="75000"/>
                  </a:schemeClr>
                </a:solidFill>
              </a:rPr>
              <a:t>average bond lengths </a:t>
            </a:r>
            <a:r>
              <a:rPr lang="en-US" sz="2800" dirty="0" smtClean="0"/>
              <a:t>on the next slide.</a:t>
            </a:r>
          </a:p>
          <a:p>
            <a:r>
              <a:rPr lang="en-US" sz="2800" dirty="0" smtClean="0">
                <a:solidFill>
                  <a:schemeClr val="accent1">
                    <a:lumMod val="75000"/>
                  </a:schemeClr>
                </a:solidFill>
              </a:rPr>
              <a:t>O</a:t>
            </a:r>
            <a:r>
              <a:rPr lang="en-US" sz="2800" dirty="0" smtClean="0">
                <a:solidFill>
                  <a:schemeClr val="accent1">
                    <a:lumMod val="75000"/>
                  </a:schemeClr>
                </a:solidFill>
                <a:latin typeface="Calibri" panose="020F0502020204030204" pitchFamily="34" charset="0"/>
              </a:rPr>
              <a:t>−O  </a:t>
            </a:r>
            <a:r>
              <a:rPr lang="en-US" sz="2800" dirty="0" smtClean="0">
                <a:latin typeface="Calibri" panose="020F0502020204030204" pitchFamily="34" charset="0"/>
              </a:rPr>
              <a:t>single bond should be about </a:t>
            </a:r>
            <a:r>
              <a:rPr lang="en-US" sz="2800" dirty="0" smtClean="0">
                <a:solidFill>
                  <a:schemeClr val="accent5">
                    <a:lumMod val="75000"/>
                  </a:schemeClr>
                </a:solidFill>
                <a:latin typeface="Calibri" panose="020F0502020204030204" pitchFamily="34" charset="0"/>
              </a:rPr>
              <a:t>148 pm</a:t>
            </a:r>
          </a:p>
          <a:p>
            <a:r>
              <a:rPr lang="en-US" sz="2800" dirty="0" smtClean="0">
                <a:latin typeface="Calibri" panose="020F0502020204030204" pitchFamily="34" charset="0"/>
              </a:rPr>
              <a:t>and </a:t>
            </a:r>
            <a:r>
              <a:rPr lang="en-US" sz="2800" dirty="0" smtClean="0">
                <a:solidFill>
                  <a:schemeClr val="accent6">
                    <a:lumMod val="75000"/>
                  </a:schemeClr>
                </a:solidFill>
                <a:latin typeface="Calibri" panose="020F0502020204030204" pitchFamily="34" charset="0"/>
              </a:rPr>
              <a:t>O=O</a:t>
            </a:r>
            <a:r>
              <a:rPr lang="en-US" sz="2800" dirty="0" smtClean="0">
                <a:latin typeface="Calibri" panose="020F0502020204030204" pitchFamily="34" charset="0"/>
              </a:rPr>
              <a:t> double bond should be about </a:t>
            </a:r>
            <a:r>
              <a:rPr lang="en-US" sz="2800" dirty="0" smtClean="0">
                <a:solidFill>
                  <a:schemeClr val="accent6">
                    <a:lumMod val="75000"/>
                  </a:schemeClr>
                </a:solidFill>
                <a:latin typeface="Calibri" panose="020F0502020204030204" pitchFamily="34" charset="0"/>
              </a:rPr>
              <a:t>121 pm</a:t>
            </a:r>
          </a:p>
          <a:p>
            <a:endParaRPr lang="en-US" sz="2800" dirty="0">
              <a:solidFill>
                <a:schemeClr val="accent6">
                  <a:lumMod val="75000"/>
                </a:schemeClr>
              </a:solidFill>
              <a:latin typeface="Calibri" panose="020F0502020204030204" pitchFamily="34" charset="0"/>
            </a:endParaRPr>
          </a:p>
          <a:p>
            <a:r>
              <a:rPr lang="en-US" sz="2800" dirty="0">
                <a:solidFill>
                  <a:prstClr val="black"/>
                </a:solidFill>
                <a:latin typeface="Calibri" panose="020F0502020204030204" pitchFamily="34" charset="0"/>
              </a:rPr>
              <a:t> </a:t>
            </a:r>
            <a:r>
              <a:rPr lang="en-US" sz="2800" dirty="0" smtClean="0">
                <a:solidFill>
                  <a:prstClr val="black"/>
                </a:solidFill>
                <a:latin typeface="Calibri" panose="020F0502020204030204" pitchFamily="34" charset="0"/>
              </a:rPr>
              <a:t>So one of the structures       =    </a:t>
            </a:r>
            <a:r>
              <a:rPr lang="en-US" sz="2800" dirty="0">
                <a:solidFill>
                  <a:prstClr val="black"/>
                </a:solidFill>
                <a:latin typeface="Calibri" panose="020F0502020204030204" pitchFamily="34" charset="0"/>
              </a:rPr>
              <a:t>−    </a:t>
            </a:r>
            <a:r>
              <a:rPr lang="en-US" sz="2800" dirty="0">
                <a:solidFill>
                  <a:prstClr val="black"/>
                </a:solidFill>
                <a:latin typeface="Berlin Sans FB Demi" panose="020E0802020502020306" pitchFamily="34" charset="0"/>
              </a:rPr>
              <a:t>:</a:t>
            </a:r>
            <a:r>
              <a:rPr lang="en-US" sz="2800" dirty="0">
                <a:solidFill>
                  <a:prstClr val="black"/>
                </a:solidFill>
              </a:rPr>
              <a:t> </a:t>
            </a:r>
            <a:r>
              <a:rPr lang="en-US" sz="2800" dirty="0" smtClean="0">
                <a:solidFill>
                  <a:prstClr val="black"/>
                </a:solidFill>
              </a:rPr>
              <a:t>  would have a short bond and a long bond.</a:t>
            </a:r>
          </a:p>
          <a:p>
            <a:endParaRPr lang="en-US" sz="2800" dirty="0">
              <a:solidFill>
                <a:prstClr val="black"/>
              </a:solidFill>
            </a:endParaRPr>
          </a:p>
          <a:p>
            <a:r>
              <a:rPr lang="en-US" sz="2800" dirty="0" smtClean="0">
                <a:solidFill>
                  <a:prstClr val="black"/>
                </a:solidFill>
              </a:rPr>
              <a:t>But by </a:t>
            </a:r>
            <a:r>
              <a:rPr lang="en-US" sz="2800" dirty="0" smtClean="0">
                <a:solidFill>
                  <a:prstClr val="black"/>
                </a:solidFill>
                <a:hlinkClick r:id="rId3"/>
              </a:rPr>
              <a:t>measurement</a:t>
            </a:r>
            <a:r>
              <a:rPr lang="en-US" sz="2800" dirty="0" smtClean="0">
                <a:solidFill>
                  <a:prstClr val="black"/>
                </a:solidFill>
              </a:rPr>
              <a:t> O</a:t>
            </a:r>
            <a:r>
              <a:rPr lang="en-US" sz="2800" dirty="0" smtClean="0">
                <a:solidFill>
                  <a:prstClr val="black"/>
                </a:solidFill>
                <a:latin typeface="Calibri" panose="020F0502020204030204" pitchFamily="34" charset="0"/>
              </a:rPr>
              <a:t>₃ has both bonds the same length = 127.8 pm, which is longer than a double bond and shorter than the single bond.</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650409981"/>
              </p:ext>
            </p:extLst>
          </p:nvPr>
        </p:nvGraphicFramePr>
        <p:xfrm>
          <a:off x="4624239" y="2983831"/>
          <a:ext cx="349250" cy="857250"/>
        </p:xfrm>
        <a:graphic>
          <a:graphicData uri="http://schemas.openxmlformats.org/presentationml/2006/ole">
            <mc:AlternateContent xmlns:mc="http://schemas.openxmlformats.org/markup-compatibility/2006">
              <mc:Choice xmlns:v="urn:schemas-microsoft-com:vml" Requires="v">
                <p:oleObj spid="_x0000_s7317" name="Equation" r:id="rId4" imgW="139680" imgH="342720" progId="Equation.DSMT4">
                  <p:embed/>
                </p:oleObj>
              </mc:Choice>
              <mc:Fallback>
                <p:oleObj name="Equation" r:id="rId4" imgW="139680" imgH="342720" progId="Equation.DSMT4">
                  <p:embed/>
                  <p:pic>
                    <p:nvPicPr>
                      <p:cNvPr id="0" name=""/>
                      <p:cNvPicPr/>
                      <p:nvPr/>
                    </p:nvPicPr>
                    <p:blipFill>
                      <a:blip r:embed="rId5"/>
                      <a:stretch>
                        <a:fillRect/>
                      </a:stretch>
                    </p:blipFill>
                    <p:spPr>
                      <a:xfrm>
                        <a:off x="4624239" y="2983831"/>
                        <a:ext cx="349250" cy="85725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33044041"/>
              </p:ext>
            </p:extLst>
          </p:nvPr>
        </p:nvGraphicFramePr>
        <p:xfrm>
          <a:off x="4135341" y="2983831"/>
          <a:ext cx="344391" cy="907941"/>
        </p:xfrm>
        <a:graphic>
          <a:graphicData uri="http://schemas.openxmlformats.org/presentationml/2006/ole">
            <mc:AlternateContent xmlns:mc="http://schemas.openxmlformats.org/markup-compatibility/2006">
              <mc:Choice xmlns:v="urn:schemas-microsoft-com:vml" Requires="v">
                <p:oleObj spid="_x0000_s7318" name="Equation" r:id="rId6" imgW="139680" imgH="368280" progId="Equation.DSMT4">
                  <p:embed/>
                </p:oleObj>
              </mc:Choice>
              <mc:Fallback>
                <p:oleObj name="Equation" r:id="rId6" imgW="139680" imgH="368280" progId="Equation.DSMT4">
                  <p:embed/>
                  <p:pic>
                    <p:nvPicPr>
                      <p:cNvPr id="0" name=""/>
                      <p:cNvPicPr/>
                      <p:nvPr/>
                    </p:nvPicPr>
                    <p:blipFill>
                      <a:blip r:embed="rId7"/>
                      <a:stretch>
                        <a:fillRect/>
                      </a:stretch>
                    </p:blipFill>
                    <p:spPr>
                      <a:xfrm>
                        <a:off x="4135341" y="2983831"/>
                        <a:ext cx="344391" cy="907941"/>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535509542"/>
              </p:ext>
            </p:extLst>
          </p:nvPr>
        </p:nvGraphicFramePr>
        <p:xfrm>
          <a:off x="5097200" y="2983830"/>
          <a:ext cx="344391" cy="907941"/>
        </p:xfrm>
        <a:graphic>
          <a:graphicData uri="http://schemas.openxmlformats.org/presentationml/2006/ole">
            <mc:AlternateContent xmlns:mc="http://schemas.openxmlformats.org/markup-compatibility/2006">
              <mc:Choice xmlns:v="urn:schemas-microsoft-com:vml" Requires="v">
                <p:oleObj spid="_x0000_s7319" name="Equation" r:id="rId8" imgW="139680" imgH="368280" progId="Equation.DSMT4">
                  <p:embed/>
                </p:oleObj>
              </mc:Choice>
              <mc:Fallback>
                <p:oleObj name="Equation" r:id="rId8" imgW="139680" imgH="368280" progId="Equation.DSMT4">
                  <p:embed/>
                  <p:pic>
                    <p:nvPicPr>
                      <p:cNvPr id="0" name=""/>
                      <p:cNvPicPr/>
                      <p:nvPr/>
                    </p:nvPicPr>
                    <p:blipFill>
                      <a:blip r:embed="rId7"/>
                      <a:stretch>
                        <a:fillRect/>
                      </a:stretch>
                    </p:blipFill>
                    <p:spPr>
                      <a:xfrm>
                        <a:off x="5097200" y="2983830"/>
                        <a:ext cx="344391" cy="907941"/>
                      </a:xfrm>
                      <a:prstGeom prst="rect">
                        <a:avLst/>
                      </a:prstGeom>
                    </p:spPr>
                  </p:pic>
                </p:oleObj>
              </mc:Fallback>
            </mc:AlternateContent>
          </a:graphicData>
        </a:graphic>
      </p:graphicFrame>
      <p:sp>
        <p:nvSpPr>
          <p:cNvPr id="14" name="TextBox 13"/>
          <p:cNvSpPr txBox="1"/>
          <p:nvPr/>
        </p:nvSpPr>
        <p:spPr>
          <a:xfrm>
            <a:off x="431800" y="5295900"/>
            <a:ext cx="5676900" cy="1200329"/>
          </a:xfrm>
          <a:prstGeom prst="rect">
            <a:avLst/>
          </a:prstGeom>
          <a:noFill/>
        </p:spPr>
        <p:txBody>
          <a:bodyPr wrap="square" rtlCol="0">
            <a:spAutoFit/>
          </a:bodyPr>
          <a:lstStyle/>
          <a:p>
            <a:r>
              <a:rPr lang="en-US" sz="2400" dirty="0" smtClean="0"/>
              <a:t>The resonance structure indicates each bond is partly single bond and partly double bond.</a:t>
            </a:r>
            <a:endParaRPr lang="en-US" sz="2400" dirty="0"/>
          </a:p>
        </p:txBody>
      </p:sp>
      <p:sp>
        <p:nvSpPr>
          <p:cNvPr id="15" name="TextBox 14"/>
          <p:cNvSpPr txBox="1"/>
          <p:nvPr/>
        </p:nvSpPr>
        <p:spPr>
          <a:xfrm>
            <a:off x="6108700" y="5448300"/>
            <a:ext cx="5473700" cy="800219"/>
          </a:xfrm>
          <a:prstGeom prst="rect">
            <a:avLst/>
          </a:prstGeom>
          <a:noFill/>
        </p:spPr>
        <p:txBody>
          <a:bodyPr wrap="square" rtlCol="0">
            <a:spAutoFit/>
          </a:bodyPr>
          <a:lstStyle/>
          <a:p>
            <a:pPr lvl="0"/>
            <a:r>
              <a:rPr lang="en-US" sz="2800" dirty="0" smtClean="0">
                <a:solidFill>
                  <a:prstClr val="black"/>
                </a:solidFill>
              </a:rPr>
              <a:t>         </a:t>
            </a:r>
            <a:r>
              <a:rPr lang="en-US" sz="2800" dirty="0" smtClean="0">
                <a:solidFill>
                  <a:prstClr val="black"/>
                </a:solidFill>
                <a:latin typeface="Calibri" panose="020F0502020204030204" pitchFamily="34" charset="0"/>
              </a:rPr>
              <a:t>   </a:t>
            </a:r>
            <a:r>
              <a:rPr lang="en-US" sz="2800" dirty="0">
                <a:solidFill>
                  <a:prstClr val="black"/>
                </a:solidFill>
                <a:latin typeface="Calibri" panose="020F0502020204030204" pitchFamily="34" charset="0"/>
              </a:rPr>
              <a:t>=    −    </a:t>
            </a:r>
            <a:r>
              <a:rPr lang="en-US" sz="2800" dirty="0">
                <a:solidFill>
                  <a:prstClr val="black"/>
                </a:solidFill>
                <a:latin typeface="Berlin Sans FB Demi" panose="020E0802020502020306" pitchFamily="34" charset="0"/>
              </a:rPr>
              <a:t>:</a:t>
            </a:r>
            <a:r>
              <a:rPr lang="en-US" sz="2800" dirty="0">
                <a:solidFill>
                  <a:prstClr val="black"/>
                </a:solidFill>
              </a:rPr>
              <a:t>  </a:t>
            </a:r>
            <a:r>
              <a:rPr lang="en-US" sz="2800" dirty="0" smtClean="0">
                <a:solidFill>
                  <a:prstClr val="black"/>
                </a:solidFill>
                <a:latin typeface="Calibri" panose="020F0502020204030204" pitchFamily="34" charset="0"/>
              </a:rPr>
              <a:t>↔</a:t>
            </a:r>
            <a:r>
              <a:rPr lang="en-US" sz="2800" dirty="0" smtClean="0">
                <a:solidFill>
                  <a:prstClr val="black"/>
                </a:solidFill>
              </a:rPr>
              <a:t>  </a:t>
            </a:r>
            <a:r>
              <a:rPr lang="en-US" sz="2800" dirty="0">
                <a:solidFill>
                  <a:prstClr val="black"/>
                </a:solidFill>
                <a:latin typeface="Berlin Sans FB Demi" panose="020E0802020502020306" pitchFamily="34" charset="0"/>
              </a:rPr>
              <a:t>:</a:t>
            </a:r>
            <a:r>
              <a:rPr lang="en-US" sz="2800" dirty="0">
                <a:solidFill>
                  <a:prstClr val="black"/>
                </a:solidFill>
              </a:rPr>
              <a:t>    </a:t>
            </a:r>
            <a:r>
              <a:rPr lang="en-US" sz="2800" dirty="0">
                <a:solidFill>
                  <a:prstClr val="black"/>
                </a:solidFill>
                <a:latin typeface="Calibri" panose="020F0502020204030204" pitchFamily="34" charset="0"/>
              </a:rPr>
              <a:t>−    = </a:t>
            </a:r>
            <a:endParaRPr lang="en-US" sz="2800" dirty="0">
              <a:solidFill>
                <a:prstClr val="black"/>
              </a:solidFill>
            </a:endParaRPr>
          </a:p>
          <a:p>
            <a:endParaRPr lang="en-US" dirty="0"/>
          </a:p>
        </p:txBody>
      </p:sp>
      <p:graphicFrame>
        <p:nvGraphicFramePr>
          <p:cNvPr id="16" name="Object 15"/>
          <p:cNvGraphicFramePr>
            <a:graphicFrameLocks noChangeAspect="1"/>
          </p:cNvGraphicFramePr>
          <p:nvPr>
            <p:extLst>
              <p:ext uri="{D42A27DB-BD31-4B8C-83A1-F6EECF244321}">
                <p14:modId xmlns:p14="http://schemas.microsoft.com/office/powerpoint/2010/main" val="568930581"/>
              </p:ext>
            </p:extLst>
          </p:nvPr>
        </p:nvGraphicFramePr>
        <p:xfrm>
          <a:off x="6749333" y="5237896"/>
          <a:ext cx="344391" cy="907941"/>
        </p:xfrm>
        <a:graphic>
          <a:graphicData uri="http://schemas.openxmlformats.org/presentationml/2006/ole">
            <mc:AlternateContent xmlns:mc="http://schemas.openxmlformats.org/markup-compatibility/2006">
              <mc:Choice xmlns:v="urn:schemas-microsoft-com:vml" Requires="v">
                <p:oleObj spid="_x0000_s7320" name="Equation" r:id="rId9" imgW="139680" imgH="368280" progId="Equation.DSMT4">
                  <p:embed/>
                </p:oleObj>
              </mc:Choice>
              <mc:Fallback>
                <p:oleObj name="Equation" r:id="rId9" imgW="139680" imgH="368280" progId="Equation.DSMT4">
                  <p:embed/>
                  <p:pic>
                    <p:nvPicPr>
                      <p:cNvPr id="0" name=""/>
                      <p:cNvPicPr/>
                      <p:nvPr/>
                    </p:nvPicPr>
                    <p:blipFill>
                      <a:blip r:embed="rId7"/>
                      <a:stretch>
                        <a:fillRect/>
                      </a:stretch>
                    </p:blipFill>
                    <p:spPr>
                      <a:xfrm>
                        <a:off x="6749333" y="5237896"/>
                        <a:ext cx="344391" cy="907941"/>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36107196"/>
              </p:ext>
            </p:extLst>
          </p:nvPr>
        </p:nvGraphicFramePr>
        <p:xfrm>
          <a:off x="7843561" y="5253267"/>
          <a:ext cx="344391" cy="907941"/>
        </p:xfrm>
        <a:graphic>
          <a:graphicData uri="http://schemas.openxmlformats.org/presentationml/2006/ole">
            <mc:AlternateContent xmlns:mc="http://schemas.openxmlformats.org/markup-compatibility/2006">
              <mc:Choice xmlns:v="urn:schemas-microsoft-com:vml" Requires="v">
                <p:oleObj spid="_x0000_s7321" name="Equation" r:id="rId10" imgW="139680" imgH="368280" progId="Equation.DSMT4">
                  <p:embed/>
                </p:oleObj>
              </mc:Choice>
              <mc:Fallback>
                <p:oleObj name="Equation" r:id="rId10" imgW="139680" imgH="368280" progId="Equation.DSMT4">
                  <p:embed/>
                  <p:pic>
                    <p:nvPicPr>
                      <p:cNvPr id="0" name=""/>
                      <p:cNvPicPr/>
                      <p:nvPr/>
                    </p:nvPicPr>
                    <p:blipFill>
                      <a:blip r:embed="rId7"/>
                      <a:stretch>
                        <a:fillRect/>
                      </a:stretch>
                    </p:blipFill>
                    <p:spPr>
                      <a:xfrm>
                        <a:off x="7843561" y="5253267"/>
                        <a:ext cx="344391" cy="907941"/>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290106194"/>
              </p:ext>
            </p:extLst>
          </p:nvPr>
        </p:nvGraphicFramePr>
        <p:xfrm>
          <a:off x="9172976" y="5278667"/>
          <a:ext cx="344391" cy="907941"/>
        </p:xfrm>
        <a:graphic>
          <a:graphicData uri="http://schemas.openxmlformats.org/presentationml/2006/ole">
            <mc:AlternateContent xmlns:mc="http://schemas.openxmlformats.org/markup-compatibility/2006">
              <mc:Choice xmlns:v="urn:schemas-microsoft-com:vml" Requires="v">
                <p:oleObj spid="_x0000_s7322" name="Equation" r:id="rId11" imgW="139680" imgH="368280" progId="Equation.DSMT4">
                  <p:embed/>
                </p:oleObj>
              </mc:Choice>
              <mc:Fallback>
                <p:oleObj name="Equation" r:id="rId11" imgW="139680" imgH="368280" progId="Equation.DSMT4">
                  <p:embed/>
                  <p:pic>
                    <p:nvPicPr>
                      <p:cNvPr id="0" name=""/>
                      <p:cNvPicPr/>
                      <p:nvPr/>
                    </p:nvPicPr>
                    <p:blipFill>
                      <a:blip r:embed="rId7"/>
                      <a:stretch>
                        <a:fillRect/>
                      </a:stretch>
                    </p:blipFill>
                    <p:spPr>
                      <a:xfrm>
                        <a:off x="9172976" y="5278667"/>
                        <a:ext cx="344391" cy="907941"/>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761898299"/>
              </p:ext>
            </p:extLst>
          </p:nvPr>
        </p:nvGraphicFramePr>
        <p:xfrm>
          <a:off x="10266846" y="5249463"/>
          <a:ext cx="344391" cy="907941"/>
        </p:xfrm>
        <a:graphic>
          <a:graphicData uri="http://schemas.openxmlformats.org/presentationml/2006/ole">
            <mc:AlternateContent xmlns:mc="http://schemas.openxmlformats.org/markup-compatibility/2006">
              <mc:Choice xmlns:v="urn:schemas-microsoft-com:vml" Requires="v">
                <p:oleObj spid="_x0000_s7323" name="Equation" r:id="rId12" imgW="139680" imgH="368280" progId="Equation.DSMT4">
                  <p:embed/>
                </p:oleObj>
              </mc:Choice>
              <mc:Fallback>
                <p:oleObj name="Equation" r:id="rId12" imgW="139680" imgH="368280" progId="Equation.DSMT4">
                  <p:embed/>
                  <p:pic>
                    <p:nvPicPr>
                      <p:cNvPr id="0" name=""/>
                      <p:cNvPicPr/>
                      <p:nvPr/>
                    </p:nvPicPr>
                    <p:blipFill>
                      <a:blip r:embed="rId7"/>
                      <a:stretch>
                        <a:fillRect/>
                      </a:stretch>
                    </p:blipFill>
                    <p:spPr>
                      <a:xfrm>
                        <a:off x="10266846" y="5249463"/>
                        <a:ext cx="344391" cy="907941"/>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766689758"/>
              </p:ext>
            </p:extLst>
          </p:nvPr>
        </p:nvGraphicFramePr>
        <p:xfrm>
          <a:off x="7346011" y="5236453"/>
          <a:ext cx="349250" cy="857250"/>
        </p:xfrm>
        <a:graphic>
          <a:graphicData uri="http://schemas.openxmlformats.org/presentationml/2006/ole">
            <mc:AlternateContent xmlns:mc="http://schemas.openxmlformats.org/markup-compatibility/2006">
              <mc:Choice xmlns:v="urn:schemas-microsoft-com:vml" Requires="v">
                <p:oleObj spid="_x0000_s7324" name="Equation" r:id="rId13" imgW="139680" imgH="342720" progId="Equation.DSMT4">
                  <p:embed/>
                </p:oleObj>
              </mc:Choice>
              <mc:Fallback>
                <p:oleObj name="Equation" r:id="rId13" imgW="139680" imgH="342720" progId="Equation.DSMT4">
                  <p:embed/>
                  <p:pic>
                    <p:nvPicPr>
                      <p:cNvPr id="0" name=""/>
                      <p:cNvPicPr/>
                      <p:nvPr/>
                    </p:nvPicPr>
                    <p:blipFill>
                      <a:blip r:embed="rId5"/>
                      <a:stretch>
                        <a:fillRect/>
                      </a:stretch>
                    </p:blipFill>
                    <p:spPr>
                      <a:xfrm>
                        <a:off x="7346011" y="5236453"/>
                        <a:ext cx="349250" cy="85725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793194046"/>
              </p:ext>
            </p:extLst>
          </p:nvPr>
        </p:nvGraphicFramePr>
        <p:xfrm>
          <a:off x="9665309" y="5252349"/>
          <a:ext cx="349250" cy="857250"/>
        </p:xfrm>
        <a:graphic>
          <a:graphicData uri="http://schemas.openxmlformats.org/presentationml/2006/ole">
            <mc:AlternateContent xmlns:mc="http://schemas.openxmlformats.org/markup-compatibility/2006">
              <mc:Choice xmlns:v="urn:schemas-microsoft-com:vml" Requires="v">
                <p:oleObj spid="_x0000_s7325" name="Equation" r:id="rId14" imgW="139680" imgH="342720" progId="Equation.DSMT4">
                  <p:embed/>
                </p:oleObj>
              </mc:Choice>
              <mc:Fallback>
                <p:oleObj name="Equation" r:id="rId14" imgW="139680" imgH="342720" progId="Equation.DSMT4">
                  <p:embed/>
                  <p:pic>
                    <p:nvPicPr>
                      <p:cNvPr id="0" name=""/>
                      <p:cNvPicPr/>
                      <p:nvPr/>
                    </p:nvPicPr>
                    <p:blipFill>
                      <a:blip r:embed="rId5"/>
                      <a:stretch>
                        <a:fillRect/>
                      </a:stretch>
                    </p:blipFill>
                    <p:spPr>
                      <a:xfrm>
                        <a:off x="9665309" y="5252349"/>
                        <a:ext cx="349250" cy="857250"/>
                      </a:xfrm>
                      <a:prstGeom prst="rect">
                        <a:avLst/>
                      </a:prstGeom>
                    </p:spPr>
                  </p:pic>
                </p:oleObj>
              </mc:Fallback>
            </mc:AlternateContent>
          </a:graphicData>
        </a:graphic>
      </p:graphicFrame>
    </p:spTree>
    <p:extLst>
      <p:ext uri="{BB962C8B-B14F-4D97-AF65-F5344CB8AC3E}">
        <p14:creationId xmlns:p14="http://schemas.microsoft.com/office/powerpoint/2010/main" val="2698713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60528"/>
            <a:ext cx="9448800" cy="6425184"/>
          </a:xfrm>
          <a:prstGeom prst="rect">
            <a:avLst/>
          </a:prstGeom>
        </p:spPr>
      </p:pic>
    </p:spTree>
    <p:extLst>
      <p:ext uri="{BB962C8B-B14F-4D97-AF65-F5344CB8AC3E}">
        <p14:creationId xmlns:p14="http://schemas.microsoft.com/office/powerpoint/2010/main" val="1553794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600" y="368300"/>
            <a:ext cx="7962900" cy="830997"/>
          </a:xfrm>
          <a:prstGeom prst="rect">
            <a:avLst/>
          </a:prstGeom>
          <a:noFill/>
        </p:spPr>
        <p:txBody>
          <a:bodyPr wrap="square" rtlCol="0">
            <a:spAutoFit/>
          </a:bodyPr>
          <a:lstStyle/>
          <a:p>
            <a:r>
              <a:rPr lang="en-US" sz="4800" dirty="0" smtClean="0"/>
              <a:t>Bond Orders</a:t>
            </a:r>
            <a:endParaRPr lang="en-US" sz="4800" dirty="0"/>
          </a:p>
        </p:txBody>
      </p:sp>
      <p:sp>
        <p:nvSpPr>
          <p:cNvPr id="3" name="TextBox 2"/>
          <p:cNvSpPr txBox="1"/>
          <p:nvPr/>
        </p:nvSpPr>
        <p:spPr>
          <a:xfrm>
            <a:off x="419100" y="1638300"/>
            <a:ext cx="4508500" cy="1200329"/>
          </a:xfrm>
          <a:prstGeom prst="rect">
            <a:avLst/>
          </a:prstGeom>
          <a:noFill/>
        </p:spPr>
        <p:txBody>
          <a:bodyPr wrap="square" rtlCol="0">
            <a:spAutoFit/>
          </a:bodyPr>
          <a:lstStyle/>
          <a:p>
            <a:r>
              <a:rPr lang="en-US" sz="2400" dirty="0" smtClean="0"/>
              <a:t>A single bond has bond order 1</a:t>
            </a:r>
          </a:p>
          <a:p>
            <a:r>
              <a:rPr lang="en-US" sz="2400" dirty="0" smtClean="0"/>
              <a:t>A double bond has bond order 2</a:t>
            </a:r>
          </a:p>
          <a:p>
            <a:r>
              <a:rPr lang="en-US" sz="2400" dirty="0" smtClean="0"/>
              <a:t>A triple bond has bond order 3</a:t>
            </a:r>
            <a:endParaRPr lang="en-US" sz="2400" dirty="0"/>
          </a:p>
        </p:txBody>
      </p:sp>
      <p:sp>
        <p:nvSpPr>
          <p:cNvPr id="4" name="TextBox 3"/>
          <p:cNvSpPr txBox="1"/>
          <p:nvPr/>
        </p:nvSpPr>
        <p:spPr>
          <a:xfrm>
            <a:off x="5689600" y="1551696"/>
            <a:ext cx="5503333" cy="1107996"/>
          </a:xfrm>
          <a:prstGeom prst="rect">
            <a:avLst/>
          </a:prstGeom>
          <a:noFill/>
        </p:spPr>
        <p:txBody>
          <a:bodyPr wrap="square" rtlCol="0">
            <a:spAutoFit/>
          </a:bodyPr>
          <a:lstStyle/>
          <a:p>
            <a:pPr>
              <a:spcAft>
                <a:spcPts val="1200"/>
              </a:spcAft>
            </a:pPr>
            <a:r>
              <a:rPr lang="en-US" sz="2800" dirty="0" smtClean="0"/>
              <a:t>So for </a:t>
            </a:r>
            <a:r>
              <a:rPr lang="en-US" sz="2800" dirty="0">
                <a:latin typeface="Calibri" panose="020F0502020204030204" pitchFamily="34" charset="0"/>
              </a:rPr>
              <a:t> H−C≡N</a:t>
            </a:r>
            <a:r>
              <a:rPr lang="en-US" sz="2800" dirty="0" smtClean="0">
                <a:latin typeface="Calibri" panose="020F0502020204030204" pitchFamily="34" charset="0"/>
              </a:rPr>
              <a:t>:</a:t>
            </a:r>
            <a:endParaRPr lang="en-US" sz="2800" dirty="0">
              <a:latin typeface="Calibri" panose="020F0502020204030204" pitchFamily="34" charset="0"/>
            </a:endParaRPr>
          </a:p>
          <a:p>
            <a:r>
              <a:rPr lang="en-US" sz="2800" dirty="0" smtClean="0">
                <a:latin typeface="Calibri" panose="020F0502020204030204" pitchFamily="34" charset="0"/>
              </a:rPr>
              <a:t>Bond orders are 1 and 3 </a:t>
            </a:r>
            <a:endParaRPr lang="en-US" sz="2800" dirty="0"/>
          </a:p>
        </p:txBody>
      </p:sp>
      <p:sp>
        <p:nvSpPr>
          <p:cNvPr id="5" name="TextBox 4"/>
          <p:cNvSpPr txBox="1"/>
          <p:nvPr/>
        </p:nvSpPr>
        <p:spPr>
          <a:xfrm>
            <a:off x="419100" y="3437467"/>
            <a:ext cx="11620500" cy="3539430"/>
          </a:xfrm>
          <a:prstGeom prst="rect">
            <a:avLst/>
          </a:prstGeom>
          <a:noFill/>
        </p:spPr>
        <p:txBody>
          <a:bodyPr wrap="square" rtlCol="0">
            <a:spAutoFit/>
          </a:bodyPr>
          <a:lstStyle/>
          <a:p>
            <a:r>
              <a:rPr lang="en-US" sz="2800" dirty="0" smtClean="0"/>
              <a:t>When there is resonance, the bond order is determined by averaging over the resonance structures.   </a:t>
            </a:r>
          </a:p>
          <a:p>
            <a:r>
              <a:rPr lang="en-US" sz="2800" dirty="0"/>
              <a:t> </a:t>
            </a:r>
            <a:r>
              <a:rPr lang="en-US" sz="2800" dirty="0" smtClean="0"/>
              <a:t>For ozone  the bond orders are:        </a:t>
            </a:r>
            <a:r>
              <a:rPr lang="en-US" sz="2400" dirty="0" smtClean="0"/>
              <a:t> </a:t>
            </a:r>
            <a:r>
              <a:rPr lang="en-US" sz="2400" dirty="0" smtClean="0">
                <a:solidFill>
                  <a:schemeClr val="accent6">
                    <a:lumMod val="75000"/>
                  </a:schemeClr>
                </a:solidFill>
              </a:rPr>
              <a:t>1.5 =   (2 + 1)/</a:t>
            </a:r>
            <a:r>
              <a:rPr lang="en-US" sz="2400" dirty="0" smtClean="0">
                <a:solidFill>
                  <a:srgbClr val="7030A0"/>
                </a:solidFill>
              </a:rPr>
              <a:t>2</a:t>
            </a:r>
            <a:r>
              <a:rPr lang="en-US" sz="2400" dirty="0" smtClean="0">
                <a:solidFill>
                  <a:schemeClr val="accent6">
                    <a:lumMod val="75000"/>
                  </a:schemeClr>
                </a:solidFill>
              </a:rPr>
              <a:t>   (double + single)</a:t>
            </a:r>
          </a:p>
          <a:p>
            <a:endParaRPr lang="en-US" sz="2800" dirty="0"/>
          </a:p>
          <a:p>
            <a:r>
              <a:rPr lang="en-US" sz="2800" dirty="0" smtClean="0"/>
              <a:t>					    </a:t>
            </a:r>
            <a:r>
              <a:rPr lang="en-US" sz="2800" dirty="0">
                <a:solidFill>
                  <a:prstClr val="black"/>
                </a:solidFill>
                <a:latin typeface="Calibri" panose="020F0502020204030204" pitchFamily="34" charset="0"/>
              </a:rPr>
              <a:t> </a:t>
            </a:r>
            <a:r>
              <a:rPr lang="en-US" sz="2800" dirty="0" smtClean="0">
                <a:solidFill>
                  <a:prstClr val="black"/>
                </a:solidFill>
                <a:latin typeface="Calibri" panose="020F0502020204030204" pitchFamily="34" charset="0"/>
              </a:rPr>
              <a:t>       </a:t>
            </a:r>
            <a:r>
              <a:rPr lang="en-US" sz="2800" b="1" dirty="0" smtClean="0">
                <a:solidFill>
                  <a:schemeClr val="accent6">
                    <a:lumMod val="75000"/>
                  </a:schemeClr>
                </a:solidFill>
                <a:latin typeface="Calibri" panose="020F0502020204030204" pitchFamily="34" charset="0"/>
              </a:rPr>
              <a:t>=</a:t>
            </a:r>
            <a:r>
              <a:rPr lang="en-US" sz="2800" dirty="0" smtClean="0">
                <a:solidFill>
                  <a:prstClr val="black"/>
                </a:solidFill>
                <a:latin typeface="Calibri" panose="020F0502020204030204" pitchFamily="34" charset="0"/>
              </a:rPr>
              <a:t>    </a:t>
            </a:r>
            <a:r>
              <a:rPr lang="en-US" sz="2800" dirty="0">
                <a:solidFill>
                  <a:schemeClr val="accent5">
                    <a:lumMod val="75000"/>
                  </a:schemeClr>
                </a:solidFill>
                <a:latin typeface="Calibri" panose="020F0502020204030204" pitchFamily="34" charset="0"/>
              </a:rPr>
              <a:t>−</a:t>
            </a:r>
            <a:r>
              <a:rPr lang="en-US" sz="2800" dirty="0">
                <a:solidFill>
                  <a:prstClr val="black"/>
                </a:solidFill>
                <a:latin typeface="Calibri" panose="020F0502020204030204" pitchFamily="34" charset="0"/>
              </a:rPr>
              <a:t>    </a:t>
            </a:r>
            <a:r>
              <a:rPr lang="en-US" sz="2800" dirty="0">
                <a:solidFill>
                  <a:prstClr val="black"/>
                </a:solidFill>
                <a:latin typeface="Berlin Sans FB Demi" panose="020E0802020502020306" pitchFamily="34" charset="0"/>
              </a:rPr>
              <a:t>:</a:t>
            </a:r>
            <a:r>
              <a:rPr lang="en-US" sz="2800" dirty="0">
                <a:solidFill>
                  <a:prstClr val="black"/>
                </a:solidFill>
              </a:rPr>
              <a:t>  </a:t>
            </a:r>
            <a:r>
              <a:rPr lang="en-US" sz="2800" dirty="0">
                <a:solidFill>
                  <a:srgbClr val="7030A0"/>
                </a:solidFill>
                <a:latin typeface="Calibri" panose="020F0502020204030204" pitchFamily="34" charset="0"/>
              </a:rPr>
              <a:t>↔</a:t>
            </a:r>
            <a:r>
              <a:rPr lang="en-US" sz="2800" dirty="0">
                <a:solidFill>
                  <a:prstClr val="black"/>
                </a:solidFill>
              </a:rPr>
              <a:t> </a:t>
            </a:r>
            <a:r>
              <a:rPr lang="en-US" sz="2800" dirty="0" smtClean="0">
                <a:solidFill>
                  <a:prstClr val="black"/>
                </a:solidFill>
              </a:rPr>
              <a:t>  </a:t>
            </a:r>
            <a:r>
              <a:rPr lang="en-US" sz="2800" dirty="0">
                <a:solidFill>
                  <a:prstClr val="black"/>
                </a:solidFill>
                <a:latin typeface="Berlin Sans FB Demi" panose="020E0802020502020306" pitchFamily="34" charset="0"/>
              </a:rPr>
              <a:t>:</a:t>
            </a:r>
            <a:r>
              <a:rPr lang="en-US" sz="2800" dirty="0">
                <a:solidFill>
                  <a:prstClr val="black"/>
                </a:solidFill>
              </a:rPr>
              <a:t>    </a:t>
            </a:r>
            <a:r>
              <a:rPr lang="en-US" sz="2800" b="1" dirty="0">
                <a:solidFill>
                  <a:schemeClr val="accent6">
                    <a:lumMod val="75000"/>
                  </a:schemeClr>
                </a:solidFill>
                <a:latin typeface="Calibri" panose="020F0502020204030204" pitchFamily="34" charset="0"/>
              </a:rPr>
              <a:t>−</a:t>
            </a:r>
            <a:r>
              <a:rPr lang="en-US" sz="2800" dirty="0">
                <a:solidFill>
                  <a:prstClr val="black"/>
                </a:solidFill>
                <a:latin typeface="Calibri" panose="020F0502020204030204" pitchFamily="34" charset="0"/>
              </a:rPr>
              <a:t>   </a:t>
            </a:r>
            <a:r>
              <a:rPr lang="en-US" sz="2800" dirty="0">
                <a:solidFill>
                  <a:schemeClr val="accent5">
                    <a:lumMod val="75000"/>
                  </a:schemeClr>
                </a:solidFill>
                <a:latin typeface="Calibri" panose="020F0502020204030204" pitchFamily="34" charset="0"/>
              </a:rPr>
              <a:t> = </a:t>
            </a:r>
            <a:endParaRPr lang="en-US" sz="2800" dirty="0" smtClean="0">
              <a:solidFill>
                <a:schemeClr val="accent5">
                  <a:lumMod val="75000"/>
                </a:schemeClr>
              </a:solidFill>
              <a:latin typeface="Calibri" panose="020F0502020204030204" pitchFamily="34" charset="0"/>
            </a:endParaRPr>
          </a:p>
          <a:p>
            <a:endParaRPr lang="en-US" sz="2800" dirty="0">
              <a:solidFill>
                <a:schemeClr val="accent5">
                  <a:lumMod val="75000"/>
                </a:schemeClr>
              </a:solidFill>
              <a:latin typeface="Calibri" panose="020F0502020204030204" pitchFamily="34" charset="0"/>
            </a:endParaRPr>
          </a:p>
          <a:p>
            <a:r>
              <a:rPr lang="en-US" sz="2800" dirty="0" smtClean="0">
                <a:solidFill>
                  <a:schemeClr val="accent5">
                    <a:lumMod val="75000"/>
                  </a:schemeClr>
                </a:solidFill>
                <a:latin typeface="Calibri" panose="020F0502020204030204" pitchFamily="34" charset="0"/>
              </a:rPr>
              <a:t>        and for the second bond                      </a:t>
            </a:r>
            <a:r>
              <a:rPr lang="en-US" sz="2400" dirty="0" smtClean="0">
                <a:solidFill>
                  <a:schemeClr val="accent5">
                    <a:lumMod val="75000"/>
                  </a:schemeClr>
                </a:solidFill>
                <a:latin typeface="Calibri" panose="020F0502020204030204" pitchFamily="34" charset="0"/>
              </a:rPr>
              <a:t>1.5  = (1 + 2)/</a:t>
            </a:r>
            <a:r>
              <a:rPr lang="en-US" sz="2400" dirty="0" smtClean="0">
                <a:solidFill>
                  <a:srgbClr val="7030A0"/>
                </a:solidFill>
                <a:latin typeface="Calibri" panose="020F0502020204030204" pitchFamily="34" charset="0"/>
              </a:rPr>
              <a:t>2</a:t>
            </a:r>
            <a:r>
              <a:rPr lang="en-US" sz="2400" dirty="0" smtClean="0">
                <a:solidFill>
                  <a:schemeClr val="accent5">
                    <a:lumMod val="75000"/>
                  </a:schemeClr>
                </a:solidFill>
                <a:latin typeface="Calibri" panose="020F0502020204030204" pitchFamily="34" charset="0"/>
              </a:rPr>
              <a:t>      </a:t>
            </a:r>
            <a:r>
              <a:rPr lang="en-US" sz="2400" dirty="0" smtClean="0">
                <a:solidFill>
                  <a:srgbClr val="7030A0"/>
                </a:solidFill>
                <a:latin typeface="Calibri" panose="020F0502020204030204" pitchFamily="34" charset="0"/>
              </a:rPr>
              <a:t>for</a:t>
            </a:r>
            <a:r>
              <a:rPr lang="en-US" sz="2400" dirty="0" smtClean="0">
                <a:solidFill>
                  <a:schemeClr val="accent5">
                    <a:lumMod val="75000"/>
                  </a:schemeClr>
                </a:solidFill>
                <a:latin typeface="Calibri" panose="020F0502020204030204" pitchFamily="34" charset="0"/>
              </a:rPr>
              <a:t> </a:t>
            </a:r>
            <a:r>
              <a:rPr lang="en-US" sz="2400" dirty="0" smtClean="0">
                <a:solidFill>
                  <a:srgbClr val="7030A0"/>
                </a:solidFill>
                <a:latin typeface="Calibri" panose="020F0502020204030204" pitchFamily="34" charset="0"/>
              </a:rPr>
              <a:t>2 resonance structures</a:t>
            </a:r>
            <a:endParaRPr lang="en-US" sz="2400" dirty="0" smtClean="0">
              <a:solidFill>
                <a:srgbClr val="7030A0"/>
              </a:solidFill>
            </a:endParaRPr>
          </a:p>
          <a:p>
            <a:endParaRPr lang="en-US"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1335503525"/>
              </p:ext>
            </p:extLst>
          </p:nvPr>
        </p:nvGraphicFramePr>
        <p:xfrm>
          <a:off x="6763478" y="4968290"/>
          <a:ext cx="344391" cy="907941"/>
        </p:xfrm>
        <a:graphic>
          <a:graphicData uri="http://schemas.openxmlformats.org/presentationml/2006/ole">
            <mc:AlternateContent xmlns:mc="http://schemas.openxmlformats.org/markup-compatibility/2006">
              <mc:Choice xmlns:v="urn:schemas-microsoft-com:vml" Requires="v">
                <p:oleObj spid="_x0000_s8252" name="Equation" r:id="rId3" imgW="139680" imgH="368280" progId="Equation.DSMT4">
                  <p:embed/>
                </p:oleObj>
              </mc:Choice>
              <mc:Fallback>
                <p:oleObj name="Equation" r:id="rId3" imgW="139680" imgH="368280" progId="Equation.DSMT4">
                  <p:embed/>
                  <p:pic>
                    <p:nvPicPr>
                      <p:cNvPr id="0" name=""/>
                      <p:cNvPicPr/>
                      <p:nvPr/>
                    </p:nvPicPr>
                    <p:blipFill>
                      <a:blip r:embed="rId4"/>
                      <a:stretch>
                        <a:fillRect/>
                      </a:stretch>
                    </p:blipFill>
                    <p:spPr>
                      <a:xfrm>
                        <a:off x="6763478" y="4968290"/>
                        <a:ext cx="344391" cy="907941"/>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99515943"/>
              </p:ext>
            </p:extLst>
          </p:nvPr>
        </p:nvGraphicFramePr>
        <p:xfrm>
          <a:off x="5729816" y="4968289"/>
          <a:ext cx="344391" cy="907941"/>
        </p:xfrm>
        <a:graphic>
          <a:graphicData uri="http://schemas.openxmlformats.org/presentationml/2006/ole">
            <mc:AlternateContent xmlns:mc="http://schemas.openxmlformats.org/markup-compatibility/2006">
              <mc:Choice xmlns:v="urn:schemas-microsoft-com:vml" Requires="v">
                <p:oleObj spid="_x0000_s8253" name="Equation" r:id="rId5" imgW="139680" imgH="368280" progId="Equation.DSMT4">
                  <p:embed/>
                </p:oleObj>
              </mc:Choice>
              <mc:Fallback>
                <p:oleObj name="Equation" r:id="rId5" imgW="139680" imgH="368280" progId="Equation.DSMT4">
                  <p:embed/>
                  <p:pic>
                    <p:nvPicPr>
                      <p:cNvPr id="0" name=""/>
                      <p:cNvPicPr/>
                      <p:nvPr/>
                    </p:nvPicPr>
                    <p:blipFill>
                      <a:blip r:embed="rId4"/>
                      <a:stretch>
                        <a:fillRect/>
                      </a:stretch>
                    </p:blipFill>
                    <p:spPr>
                      <a:xfrm>
                        <a:off x="5729816" y="4968289"/>
                        <a:ext cx="344391" cy="907941"/>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74429024"/>
              </p:ext>
            </p:extLst>
          </p:nvPr>
        </p:nvGraphicFramePr>
        <p:xfrm>
          <a:off x="8053198" y="4983318"/>
          <a:ext cx="344391" cy="907941"/>
        </p:xfrm>
        <a:graphic>
          <a:graphicData uri="http://schemas.openxmlformats.org/presentationml/2006/ole">
            <mc:AlternateContent xmlns:mc="http://schemas.openxmlformats.org/markup-compatibility/2006">
              <mc:Choice xmlns:v="urn:schemas-microsoft-com:vml" Requires="v">
                <p:oleObj spid="_x0000_s8254" name="Equation" r:id="rId6" imgW="139680" imgH="368280" progId="Equation.DSMT4">
                  <p:embed/>
                </p:oleObj>
              </mc:Choice>
              <mc:Fallback>
                <p:oleObj name="Equation" r:id="rId6" imgW="139680" imgH="368280" progId="Equation.DSMT4">
                  <p:embed/>
                  <p:pic>
                    <p:nvPicPr>
                      <p:cNvPr id="0" name=""/>
                      <p:cNvPicPr/>
                      <p:nvPr/>
                    </p:nvPicPr>
                    <p:blipFill>
                      <a:blip r:embed="rId4"/>
                      <a:stretch>
                        <a:fillRect/>
                      </a:stretch>
                    </p:blipFill>
                    <p:spPr>
                      <a:xfrm>
                        <a:off x="8053198" y="4983318"/>
                        <a:ext cx="344391" cy="907941"/>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50924049"/>
              </p:ext>
            </p:extLst>
          </p:nvPr>
        </p:nvGraphicFramePr>
        <p:xfrm>
          <a:off x="9142419" y="4968291"/>
          <a:ext cx="344391" cy="907941"/>
        </p:xfrm>
        <a:graphic>
          <a:graphicData uri="http://schemas.openxmlformats.org/presentationml/2006/ole">
            <mc:AlternateContent xmlns:mc="http://schemas.openxmlformats.org/markup-compatibility/2006">
              <mc:Choice xmlns:v="urn:schemas-microsoft-com:vml" Requires="v">
                <p:oleObj spid="_x0000_s8255" name="Equation" r:id="rId7" imgW="139680" imgH="368280" progId="Equation.DSMT4">
                  <p:embed/>
                </p:oleObj>
              </mc:Choice>
              <mc:Fallback>
                <p:oleObj name="Equation" r:id="rId7" imgW="139680" imgH="368280" progId="Equation.DSMT4">
                  <p:embed/>
                  <p:pic>
                    <p:nvPicPr>
                      <p:cNvPr id="0" name=""/>
                      <p:cNvPicPr/>
                      <p:nvPr/>
                    </p:nvPicPr>
                    <p:blipFill>
                      <a:blip r:embed="rId4"/>
                      <a:stretch>
                        <a:fillRect/>
                      </a:stretch>
                    </p:blipFill>
                    <p:spPr>
                      <a:xfrm>
                        <a:off x="9142419" y="4968291"/>
                        <a:ext cx="344391" cy="907941"/>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247472610"/>
              </p:ext>
            </p:extLst>
          </p:nvPr>
        </p:nvGraphicFramePr>
        <p:xfrm>
          <a:off x="8595379" y="4983318"/>
          <a:ext cx="349250" cy="857250"/>
        </p:xfrm>
        <a:graphic>
          <a:graphicData uri="http://schemas.openxmlformats.org/presentationml/2006/ole">
            <mc:AlternateContent xmlns:mc="http://schemas.openxmlformats.org/markup-compatibility/2006">
              <mc:Choice xmlns:v="urn:schemas-microsoft-com:vml" Requires="v">
                <p:oleObj spid="_x0000_s8256" name="Equation" r:id="rId8" imgW="139680" imgH="342720" progId="Equation.DSMT4">
                  <p:embed/>
                </p:oleObj>
              </mc:Choice>
              <mc:Fallback>
                <p:oleObj name="Equation" r:id="rId8" imgW="139680" imgH="342720" progId="Equation.DSMT4">
                  <p:embed/>
                  <p:pic>
                    <p:nvPicPr>
                      <p:cNvPr id="0" name=""/>
                      <p:cNvPicPr/>
                      <p:nvPr/>
                    </p:nvPicPr>
                    <p:blipFill>
                      <a:blip r:embed="rId9"/>
                      <a:stretch>
                        <a:fillRect/>
                      </a:stretch>
                    </p:blipFill>
                    <p:spPr>
                      <a:xfrm>
                        <a:off x="8595379" y="4983318"/>
                        <a:ext cx="349250" cy="85725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214254126"/>
              </p:ext>
            </p:extLst>
          </p:nvPr>
        </p:nvGraphicFramePr>
        <p:xfrm>
          <a:off x="6237145" y="4983318"/>
          <a:ext cx="349250" cy="857250"/>
        </p:xfrm>
        <a:graphic>
          <a:graphicData uri="http://schemas.openxmlformats.org/presentationml/2006/ole">
            <mc:AlternateContent xmlns:mc="http://schemas.openxmlformats.org/markup-compatibility/2006">
              <mc:Choice xmlns:v="urn:schemas-microsoft-com:vml" Requires="v">
                <p:oleObj spid="_x0000_s8257" name="Equation" r:id="rId10" imgW="139680" imgH="342720" progId="Equation.DSMT4">
                  <p:embed/>
                </p:oleObj>
              </mc:Choice>
              <mc:Fallback>
                <p:oleObj name="Equation" r:id="rId10" imgW="139680" imgH="342720" progId="Equation.DSMT4">
                  <p:embed/>
                  <p:pic>
                    <p:nvPicPr>
                      <p:cNvPr id="0" name=""/>
                      <p:cNvPicPr/>
                      <p:nvPr/>
                    </p:nvPicPr>
                    <p:blipFill>
                      <a:blip r:embed="rId9"/>
                      <a:stretch>
                        <a:fillRect/>
                      </a:stretch>
                    </p:blipFill>
                    <p:spPr>
                      <a:xfrm>
                        <a:off x="6237145" y="4983318"/>
                        <a:ext cx="349250" cy="857250"/>
                      </a:xfrm>
                      <a:prstGeom prst="rect">
                        <a:avLst/>
                      </a:prstGeom>
                    </p:spPr>
                  </p:pic>
                </p:oleObj>
              </mc:Fallback>
            </mc:AlternateContent>
          </a:graphicData>
        </a:graphic>
      </p:graphicFrame>
      <p:cxnSp>
        <p:nvCxnSpPr>
          <p:cNvPr id="13" name="Straight Arrow Connector 12"/>
          <p:cNvCxnSpPr/>
          <p:nvPr/>
        </p:nvCxnSpPr>
        <p:spPr>
          <a:xfrm>
            <a:off x="6074207" y="4792133"/>
            <a:ext cx="0" cy="191185"/>
          </a:xfrm>
          <a:prstGeom prst="straightConnector1">
            <a:avLst/>
          </a:prstGeom>
          <a:ln w="38100">
            <a:solidFill>
              <a:schemeClr val="accent6">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6586395" y="5706533"/>
            <a:ext cx="0" cy="406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64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Steps</a:t>
            </a:r>
            <a:endParaRPr lang="en-US" dirty="0"/>
          </a:p>
        </p:txBody>
      </p:sp>
      <p:sp>
        <p:nvSpPr>
          <p:cNvPr id="3" name="Content Placeholder 2"/>
          <p:cNvSpPr>
            <a:spLocks noGrp="1"/>
          </p:cNvSpPr>
          <p:nvPr>
            <p:ph idx="1"/>
          </p:nvPr>
        </p:nvSpPr>
        <p:spPr/>
        <p:txBody>
          <a:bodyPr/>
          <a:lstStyle/>
          <a:p>
            <a:pPr marL="514350" indent="-514350">
              <a:buAutoNum type="arabicPeriod"/>
            </a:pPr>
            <a:r>
              <a:rPr lang="en-US" sz="3600" dirty="0" smtClean="0"/>
              <a:t>Draw a skeletal structure</a:t>
            </a:r>
          </a:p>
          <a:p>
            <a:pPr marL="514350" indent="-514350">
              <a:buAutoNum type="arabicPeriod"/>
            </a:pPr>
            <a:r>
              <a:rPr lang="en-US" sz="3600" dirty="0" smtClean="0"/>
              <a:t>Sum the valence electrons</a:t>
            </a:r>
          </a:p>
          <a:p>
            <a:pPr marL="514350" indent="-514350">
              <a:buAutoNum type="arabicPeriod"/>
            </a:pPr>
            <a:r>
              <a:rPr lang="en-US" sz="3600" dirty="0" smtClean="0"/>
              <a:t>Fill in the skeletal structure with dots and bars to represent electrons</a:t>
            </a:r>
          </a:p>
          <a:p>
            <a:pPr marL="514350" indent="-514350">
              <a:buAutoNum type="arabicPeriod"/>
            </a:pPr>
            <a:r>
              <a:rPr lang="en-US" sz="3600" dirty="0" smtClean="0"/>
              <a:t>Make adjustments as appropriate</a:t>
            </a:r>
          </a:p>
          <a:p>
            <a:pPr marL="0" indent="0">
              <a:buNone/>
            </a:pPr>
            <a:r>
              <a:rPr lang="en-US" dirty="0" smtClean="0"/>
              <a:t>       </a:t>
            </a:r>
            <a:r>
              <a:rPr lang="en-US" dirty="0" smtClean="0">
                <a:solidFill>
                  <a:srgbClr val="C00000"/>
                </a:solidFill>
              </a:rPr>
              <a:t>All atoms need octets</a:t>
            </a:r>
            <a:r>
              <a:rPr lang="en-US" dirty="0" smtClean="0"/>
              <a:t> (with few exceptions) </a:t>
            </a:r>
            <a:r>
              <a:rPr lang="en-US" dirty="0" smtClean="0">
                <a:solidFill>
                  <a:srgbClr val="0070C0"/>
                </a:solidFill>
              </a:rPr>
              <a:t>hydrogens need duets</a:t>
            </a:r>
            <a:r>
              <a:rPr lang="en-US" dirty="0" smtClean="0"/>
              <a:t>.</a:t>
            </a:r>
            <a:endParaRPr lang="en-US" dirty="0"/>
          </a:p>
        </p:txBody>
      </p:sp>
    </p:spTree>
    <p:extLst>
      <p:ext uri="{BB962C8B-B14F-4D97-AF65-F5344CB8AC3E}">
        <p14:creationId xmlns:p14="http://schemas.microsoft.com/office/powerpoint/2010/main" val="1154961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867" y="457200"/>
            <a:ext cx="10718800" cy="830997"/>
          </a:xfrm>
          <a:prstGeom prst="rect">
            <a:avLst/>
          </a:prstGeom>
          <a:noFill/>
        </p:spPr>
        <p:txBody>
          <a:bodyPr wrap="square" rtlCol="0">
            <a:spAutoFit/>
          </a:bodyPr>
          <a:lstStyle/>
          <a:p>
            <a:r>
              <a:rPr lang="en-US" sz="4800" dirty="0" smtClean="0"/>
              <a:t>Formal charges in resonance structures</a:t>
            </a:r>
            <a:endParaRPr lang="en-US" sz="4800" dirty="0"/>
          </a:p>
        </p:txBody>
      </p:sp>
      <p:sp>
        <p:nvSpPr>
          <p:cNvPr id="3" name="TextBox 2"/>
          <p:cNvSpPr txBox="1"/>
          <p:nvPr/>
        </p:nvSpPr>
        <p:spPr>
          <a:xfrm>
            <a:off x="575733" y="1761067"/>
            <a:ext cx="11040534" cy="2431435"/>
          </a:xfrm>
          <a:prstGeom prst="rect">
            <a:avLst/>
          </a:prstGeom>
          <a:noFill/>
        </p:spPr>
        <p:txBody>
          <a:bodyPr wrap="square" rtlCol="0">
            <a:spAutoFit/>
          </a:bodyPr>
          <a:lstStyle/>
          <a:p>
            <a:r>
              <a:rPr lang="en-US" sz="3200" dirty="0" smtClean="0"/>
              <a:t>Formal charges are also averaged over the resonance structures.</a:t>
            </a:r>
          </a:p>
          <a:p>
            <a:endParaRPr lang="en-US" sz="3200" dirty="0" smtClean="0"/>
          </a:p>
          <a:p>
            <a:r>
              <a:rPr lang="en-US" sz="2400" dirty="0">
                <a:solidFill>
                  <a:schemeClr val="accent5">
                    <a:lumMod val="75000"/>
                  </a:schemeClr>
                </a:solidFill>
              </a:rPr>
              <a:t>formal charges       </a:t>
            </a:r>
            <a:r>
              <a:rPr lang="en-US" sz="2400" dirty="0" smtClean="0">
                <a:solidFill>
                  <a:schemeClr val="accent5">
                    <a:lumMod val="75000"/>
                  </a:schemeClr>
                </a:solidFill>
              </a:rPr>
              <a:t>       </a:t>
            </a:r>
            <a:r>
              <a:rPr lang="en-US" sz="2400" dirty="0" smtClean="0">
                <a:solidFill>
                  <a:schemeClr val="accent1">
                    <a:lumMod val="75000"/>
                  </a:schemeClr>
                </a:solidFill>
              </a:rPr>
              <a:t> 0     </a:t>
            </a:r>
            <a:r>
              <a:rPr lang="en-US" sz="2400" dirty="0">
                <a:solidFill>
                  <a:schemeClr val="accent2">
                    <a:lumMod val="75000"/>
                  </a:schemeClr>
                </a:solidFill>
              </a:rPr>
              <a:t>+1     </a:t>
            </a:r>
            <a:r>
              <a:rPr lang="en-US" sz="2400" dirty="0">
                <a:solidFill>
                  <a:schemeClr val="accent6">
                    <a:lumMod val="75000"/>
                  </a:schemeClr>
                </a:solidFill>
              </a:rPr>
              <a:t> </a:t>
            </a:r>
            <a:r>
              <a:rPr lang="en-US" sz="2400" dirty="0">
                <a:solidFill>
                  <a:schemeClr val="accent6">
                    <a:lumMod val="75000"/>
                  </a:schemeClr>
                </a:solidFill>
                <a:latin typeface="Calibri" panose="020F0502020204030204" pitchFamily="34" charset="0"/>
              </a:rPr>
              <a:t>−1   </a:t>
            </a:r>
            <a:r>
              <a:rPr lang="en-US" sz="2400" dirty="0" smtClean="0">
                <a:solidFill>
                  <a:schemeClr val="accent6">
                    <a:lumMod val="75000"/>
                  </a:schemeClr>
                </a:solidFill>
                <a:latin typeface="Calibri" panose="020F0502020204030204" pitchFamily="34" charset="0"/>
              </a:rPr>
              <a:t>              </a:t>
            </a:r>
            <a:r>
              <a:rPr lang="en-US" sz="2400" dirty="0">
                <a:solidFill>
                  <a:schemeClr val="accent1">
                    <a:lumMod val="75000"/>
                  </a:schemeClr>
                </a:solidFill>
                <a:latin typeface="Calibri" panose="020F0502020204030204" pitchFamily="34" charset="0"/>
              </a:rPr>
              <a:t>−1    </a:t>
            </a:r>
            <a:r>
              <a:rPr lang="en-US" sz="2400" dirty="0">
                <a:solidFill>
                  <a:schemeClr val="accent2">
                    <a:lumMod val="75000"/>
                  </a:schemeClr>
                </a:solidFill>
                <a:latin typeface="Calibri" panose="020F0502020204030204" pitchFamily="34" charset="0"/>
              </a:rPr>
              <a:t>+1      </a:t>
            </a:r>
            <a:r>
              <a:rPr lang="en-US" sz="2400" dirty="0" smtClean="0">
                <a:solidFill>
                  <a:schemeClr val="accent6">
                    <a:lumMod val="75000"/>
                  </a:schemeClr>
                </a:solidFill>
                <a:latin typeface="Calibri" panose="020F0502020204030204" pitchFamily="34" charset="0"/>
              </a:rPr>
              <a:t>0 </a:t>
            </a:r>
            <a:r>
              <a:rPr lang="en-US" sz="2400" dirty="0" smtClean="0">
                <a:solidFill>
                  <a:schemeClr val="accent5">
                    <a:lumMod val="75000"/>
                  </a:schemeClr>
                </a:solidFill>
                <a:latin typeface="Calibri" panose="020F0502020204030204" pitchFamily="34" charset="0"/>
              </a:rPr>
              <a:t>       for each structure</a:t>
            </a:r>
            <a:endParaRPr lang="en-US" sz="2400" dirty="0" smtClean="0"/>
          </a:p>
          <a:p>
            <a:endParaRPr lang="en-US" sz="3200" dirty="0" smtClean="0"/>
          </a:p>
          <a:p>
            <a:r>
              <a:rPr lang="en-US" sz="3200" dirty="0" smtClean="0"/>
              <a:t>For ozone:            </a:t>
            </a:r>
            <a:r>
              <a:rPr lang="en-US" sz="3200" dirty="0" smtClean="0">
                <a:latin typeface="Calibri" panose="020F0502020204030204" pitchFamily="34" charset="0"/>
              </a:rPr>
              <a:t>   </a:t>
            </a:r>
            <a:r>
              <a:rPr lang="en-US" sz="3200" dirty="0">
                <a:latin typeface="Calibri" panose="020F0502020204030204" pitchFamily="34" charset="0"/>
              </a:rPr>
              <a:t>=    −    </a:t>
            </a:r>
            <a:r>
              <a:rPr lang="en-US" sz="3200" dirty="0">
                <a:latin typeface="Berlin Sans FB Demi" panose="020E0802020502020306" pitchFamily="34" charset="0"/>
              </a:rPr>
              <a:t>:</a:t>
            </a:r>
            <a:r>
              <a:rPr lang="en-US" sz="3200" dirty="0"/>
              <a:t>    </a:t>
            </a:r>
            <a:r>
              <a:rPr lang="en-US" sz="3200" dirty="0" smtClean="0">
                <a:latin typeface="Calibri" panose="020F0502020204030204" pitchFamily="34" charset="0"/>
              </a:rPr>
              <a:t>↔</a:t>
            </a:r>
            <a:r>
              <a:rPr lang="en-US" sz="3200" dirty="0" smtClean="0"/>
              <a:t>  </a:t>
            </a:r>
            <a:r>
              <a:rPr lang="en-US" sz="3200" dirty="0">
                <a:latin typeface="Berlin Sans FB Demi" panose="020E0802020502020306" pitchFamily="34" charset="0"/>
              </a:rPr>
              <a:t>:</a:t>
            </a:r>
            <a:r>
              <a:rPr lang="en-US" sz="3200" dirty="0"/>
              <a:t>    </a:t>
            </a:r>
            <a:r>
              <a:rPr lang="en-US" sz="3200" dirty="0">
                <a:latin typeface="Calibri" panose="020F0502020204030204" pitchFamily="34" charset="0"/>
              </a:rPr>
              <a:t>−    </a:t>
            </a:r>
            <a:r>
              <a:rPr lang="en-US" sz="3200" dirty="0" smtClean="0">
                <a:latin typeface="Calibri" panose="020F0502020204030204" pitchFamily="34" charset="0"/>
              </a:rPr>
              <a:t>=</a:t>
            </a:r>
            <a:endParaRPr lang="en-US" sz="3200" dirty="0"/>
          </a:p>
        </p:txBody>
      </p:sp>
      <p:graphicFrame>
        <p:nvGraphicFramePr>
          <p:cNvPr id="4" name="Object 3"/>
          <p:cNvGraphicFramePr>
            <a:graphicFrameLocks noChangeAspect="1"/>
          </p:cNvGraphicFramePr>
          <p:nvPr>
            <p:extLst>
              <p:ext uri="{D42A27DB-BD31-4B8C-83A1-F6EECF244321}">
                <p14:modId xmlns:p14="http://schemas.microsoft.com/office/powerpoint/2010/main" val="3149190080"/>
              </p:ext>
            </p:extLst>
          </p:nvPr>
        </p:nvGraphicFramePr>
        <p:xfrm>
          <a:off x="3378200" y="3435288"/>
          <a:ext cx="344391" cy="907941"/>
        </p:xfrm>
        <a:graphic>
          <a:graphicData uri="http://schemas.openxmlformats.org/presentationml/2006/ole">
            <mc:AlternateContent xmlns:mc="http://schemas.openxmlformats.org/markup-compatibility/2006">
              <mc:Choice xmlns:v="urn:schemas-microsoft-com:vml" Requires="v">
                <p:oleObj spid="_x0000_s9276" name="Equation" r:id="rId3" imgW="139680" imgH="368280" progId="Equation.DSMT4">
                  <p:embed/>
                </p:oleObj>
              </mc:Choice>
              <mc:Fallback>
                <p:oleObj name="Equation" r:id="rId3" imgW="139680" imgH="368280" progId="Equation.DSMT4">
                  <p:embed/>
                  <p:pic>
                    <p:nvPicPr>
                      <p:cNvPr id="0" name=""/>
                      <p:cNvPicPr/>
                      <p:nvPr/>
                    </p:nvPicPr>
                    <p:blipFill>
                      <a:blip r:embed="rId4"/>
                      <a:stretch>
                        <a:fillRect/>
                      </a:stretch>
                    </p:blipFill>
                    <p:spPr>
                      <a:xfrm>
                        <a:off x="3378200" y="3435288"/>
                        <a:ext cx="344391" cy="907941"/>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267286903"/>
              </p:ext>
            </p:extLst>
          </p:nvPr>
        </p:nvGraphicFramePr>
        <p:xfrm>
          <a:off x="4574310" y="3446811"/>
          <a:ext cx="344391" cy="907941"/>
        </p:xfrm>
        <a:graphic>
          <a:graphicData uri="http://schemas.openxmlformats.org/presentationml/2006/ole">
            <mc:AlternateContent xmlns:mc="http://schemas.openxmlformats.org/markup-compatibility/2006">
              <mc:Choice xmlns:v="urn:schemas-microsoft-com:vml" Requires="v">
                <p:oleObj spid="_x0000_s9277" name="Equation" r:id="rId5" imgW="139680" imgH="368280" progId="Equation.DSMT4">
                  <p:embed/>
                </p:oleObj>
              </mc:Choice>
              <mc:Fallback>
                <p:oleObj name="Equation" r:id="rId5" imgW="139680" imgH="368280" progId="Equation.DSMT4">
                  <p:embed/>
                  <p:pic>
                    <p:nvPicPr>
                      <p:cNvPr id="0" name=""/>
                      <p:cNvPicPr/>
                      <p:nvPr/>
                    </p:nvPicPr>
                    <p:blipFill>
                      <a:blip r:embed="rId4"/>
                      <a:stretch>
                        <a:fillRect/>
                      </a:stretch>
                    </p:blipFill>
                    <p:spPr>
                      <a:xfrm>
                        <a:off x="4574310" y="3446811"/>
                        <a:ext cx="344391" cy="90794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69388112"/>
              </p:ext>
            </p:extLst>
          </p:nvPr>
        </p:nvGraphicFramePr>
        <p:xfrm>
          <a:off x="6197951" y="3435287"/>
          <a:ext cx="344391" cy="907941"/>
        </p:xfrm>
        <a:graphic>
          <a:graphicData uri="http://schemas.openxmlformats.org/presentationml/2006/ole">
            <mc:AlternateContent xmlns:mc="http://schemas.openxmlformats.org/markup-compatibility/2006">
              <mc:Choice xmlns:v="urn:schemas-microsoft-com:vml" Requires="v">
                <p:oleObj spid="_x0000_s9278" name="Equation" r:id="rId6" imgW="139680" imgH="368280" progId="Equation.DSMT4">
                  <p:embed/>
                </p:oleObj>
              </mc:Choice>
              <mc:Fallback>
                <p:oleObj name="Equation" r:id="rId6" imgW="139680" imgH="368280" progId="Equation.DSMT4">
                  <p:embed/>
                  <p:pic>
                    <p:nvPicPr>
                      <p:cNvPr id="0" name=""/>
                      <p:cNvPicPr/>
                      <p:nvPr/>
                    </p:nvPicPr>
                    <p:blipFill>
                      <a:blip r:embed="rId4"/>
                      <a:stretch>
                        <a:fillRect/>
                      </a:stretch>
                    </p:blipFill>
                    <p:spPr>
                      <a:xfrm>
                        <a:off x="6197951" y="3435287"/>
                        <a:ext cx="344391" cy="907941"/>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1901810"/>
              </p:ext>
            </p:extLst>
          </p:nvPr>
        </p:nvGraphicFramePr>
        <p:xfrm>
          <a:off x="7343342" y="3409941"/>
          <a:ext cx="344391" cy="907941"/>
        </p:xfrm>
        <a:graphic>
          <a:graphicData uri="http://schemas.openxmlformats.org/presentationml/2006/ole">
            <mc:AlternateContent xmlns:mc="http://schemas.openxmlformats.org/markup-compatibility/2006">
              <mc:Choice xmlns:v="urn:schemas-microsoft-com:vml" Requires="v">
                <p:oleObj spid="_x0000_s9279" name="Equation" r:id="rId7" imgW="139680" imgH="368280" progId="Equation.DSMT4">
                  <p:embed/>
                </p:oleObj>
              </mc:Choice>
              <mc:Fallback>
                <p:oleObj name="Equation" r:id="rId7" imgW="139680" imgH="368280" progId="Equation.DSMT4">
                  <p:embed/>
                  <p:pic>
                    <p:nvPicPr>
                      <p:cNvPr id="0" name=""/>
                      <p:cNvPicPr/>
                      <p:nvPr/>
                    </p:nvPicPr>
                    <p:blipFill>
                      <a:blip r:embed="rId4"/>
                      <a:stretch>
                        <a:fillRect/>
                      </a:stretch>
                    </p:blipFill>
                    <p:spPr>
                      <a:xfrm>
                        <a:off x="7343342" y="3409941"/>
                        <a:ext cx="344391" cy="907941"/>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15151433"/>
              </p:ext>
            </p:extLst>
          </p:nvPr>
        </p:nvGraphicFramePr>
        <p:xfrm>
          <a:off x="4020922" y="3460634"/>
          <a:ext cx="349250" cy="857250"/>
        </p:xfrm>
        <a:graphic>
          <a:graphicData uri="http://schemas.openxmlformats.org/presentationml/2006/ole">
            <mc:AlternateContent xmlns:mc="http://schemas.openxmlformats.org/markup-compatibility/2006">
              <mc:Choice xmlns:v="urn:schemas-microsoft-com:vml" Requires="v">
                <p:oleObj spid="_x0000_s9280" name="Equation" r:id="rId8" imgW="139680" imgH="342720" progId="Equation.DSMT4">
                  <p:embed/>
                </p:oleObj>
              </mc:Choice>
              <mc:Fallback>
                <p:oleObj name="Equation" r:id="rId8" imgW="139680" imgH="342720" progId="Equation.DSMT4">
                  <p:embed/>
                  <p:pic>
                    <p:nvPicPr>
                      <p:cNvPr id="0" name=""/>
                      <p:cNvPicPr/>
                      <p:nvPr/>
                    </p:nvPicPr>
                    <p:blipFill>
                      <a:blip r:embed="rId9"/>
                      <a:stretch>
                        <a:fillRect/>
                      </a:stretch>
                    </p:blipFill>
                    <p:spPr>
                      <a:xfrm>
                        <a:off x="4020922" y="3460634"/>
                        <a:ext cx="349250" cy="85725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353525167"/>
              </p:ext>
            </p:extLst>
          </p:nvPr>
        </p:nvGraphicFramePr>
        <p:xfrm>
          <a:off x="6765748" y="3409941"/>
          <a:ext cx="349250" cy="857250"/>
        </p:xfrm>
        <a:graphic>
          <a:graphicData uri="http://schemas.openxmlformats.org/presentationml/2006/ole">
            <mc:AlternateContent xmlns:mc="http://schemas.openxmlformats.org/markup-compatibility/2006">
              <mc:Choice xmlns:v="urn:schemas-microsoft-com:vml" Requires="v">
                <p:oleObj spid="_x0000_s9281" name="Equation" r:id="rId10" imgW="139680" imgH="342720" progId="Equation.DSMT4">
                  <p:embed/>
                </p:oleObj>
              </mc:Choice>
              <mc:Fallback>
                <p:oleObj name="Equation" r:id="rId10" imgW="139680" imgH="342720" progId="Equation.DSMT4">
                  <p:embed/>
                  <p:pic>
                    <p:nvPicPr>
                      <p:cNvPr id="0" name=""/>
                      <p:cNvPicPr/>
                      <p:nvPr/>
                    </p:nvPicPr>
                    <p:blipFill>
                      <a:blip r:embed="rId9"/>
                      <a:stretch>
                        <a:fillRect/>
                      </a:stretch>
                    </p:blipFill>
                    <p:spPr>
                      <a:xfrm>
                        <a:off x="6765748" y="3409941"/>
                        <a:ext cx="349250" cy="857250"/>
                      </a:xfrm>
                      <a:prstGeom prst="rect">
                        <a:avLst/>
                      </a:prstGeom>
                    </p:spPr>
                  </p:pic>
                </p:oleObj>
              </mc:Fallback>
            </mc:AlternateContent>
          </a:graphicData>
        </a:graphic>
      </p:graphicFrame>
      <p:sp>
        <p:nvSpPr>
          <p:cNvPr id="10" name="TextBox 9"/>
          <p:cNvSpPr txBox="1"/>
          <p:nvPr/>
        </p:nvSpPr>
        <p:spPr>
          <a:xfrm>
            <a:off x="575733" y="4554443"/>
            <a:ext cx="11108267" cy="2000548"/>
          </a:xfrm>
          <a:prstGeom prst="rect">
            <a:avLst/>
          </a:prstGeom>
          <a:noFill/>
        </p:spPr>
        <p:txBody>
          <a:bodyPr wrap="square" rtlCol="0">
            <a:spAutoFit/>
          </a:bodyPr>
          <a:lstStyle/>
          <a:p>
            <a:r>
              <a:rPr lang="en-US" sz="2400" dirty="0" smtClean="0"/>
              <a:t>                                     </a:t>
            </a:r>
            <a:r>
              <a:rPr lang="en-US" sz="2400" dirty="0" smtClean="0">
                <a:solidFill>
                  <a:schemeClr val="accent1">
                    <a:lumMod val="75000"/>
                  </a:schemeClr>
                </a:solidFill>
              </a:rPr>
              <a:t>  ( 0                                </a:t>
            </a:r>
            <a:r>
              <a:rPr lang="en-US" sz="2400" dirty="0" smtClean="0">
                <a:solidFill>
                  <a:schemeClr val="accent1">
                    <a:lumMod val="75000"/>
                  </a:schemeClr>
                </a:solidFill>
                <a:latin typeface="Calibri" panose="020F0502020204030204" pitchFamily="34" charset="0"/>
              </a:rPr>
              <a:t>−1  )      /2        </a:t>
            </a:r>
            <a:r>
              <a:rPr lang="en-US" sz="2400" dirty="0" smtClean="0">
                <a:latin typeface="Calibri" panose="020F0502020204030204" pitchFamily="34" charset="0"/>
              </a:rPr>
              <a:t>		= −½  for left O</a:t>
            </a:r>
          </a:p>
          <a:p>
            <a:r>
              <a:rPr lang="en-US" sz="2400" dirty="0">
                <a:latin typeface="Calibri" panose="020F0502020204030204" pitchFamily="34" charset="0"/>
              </a:rPr>
              <a:t> </a:t>
            </a:r>
            <a:r>
              <a:rPr lang="en-US" sz="2400" dirty="0" smtClean="0">
                <a:latin typeface="Calibri" panose="020F0502020204030204" pitchFamily="34" charset="0"/>
              </a:rPr>
              <a:t>                                              </a:t>
            </a:r>
            <a:r>
              <a:rPr lang="en-US" sz="2400" dirty="0" smtClean="0">
                <a:solidFill>
                  <a:schemeClr val="accent2">
                    <a:lumMod val="75000"/>
                  </a:schemeClr>
                </a:solidFill>
                <a:latin typeface="Calibri" panose="020F0502020204030204" pitchFamily="34" charset="0"/>
              </a:rPr>
              <a:t>(+1                                     +1 )  /2  </a:t>
            </a:r>
            <a:r>
              <a:rPr lang="en-US" sz="2400" dirty="0" smtClean="0">
                <a:solidFill>
                  <a:schemeClr val="accent2">
                    <a:lumMod val="75000"/>
                  </a:schemeClr>
                </a:solidFill>
              </a:rPr>
              <a:t>    </a:t>
            </a:r>
            <a:r>
              <a:rPr lang="en-US" sz="2400" dirty="0" smtClean="0"/>
              <a:t>	=   +1  for middle O</a:t>
            </a:r>
          </a:p>
          <a:p>
            <a:r>
              <a:rPr lang="en-US" sz="2400" dirty="0"/>
              <a:t>	</a:t>
            </a:r>
            <a:r>
              <a:rPr lang="en-US" sz="2400" dirty="0" smtClean="0"/>
              <a:t>			</a:t>
            </a:r>
            <a:r>
              <a:rPr lang="en-US" sz="2400" dirty="0" smtClean="0">
                <a:solidFill>
                  <a:schemeClr val="accent6">
                    <a:lumMod val="75000"/>
                  </a:schemeClr>
                </a:solidFill>
              </a:rPr>
              <a:t>(</a:t>
            </a:r>
            <a:r>
              <a:rPr lang="en-US" sz="2400" dirty="0" smtClean="0">
                <a:solidFill>
                  <a:schemeClr val="accent6">
                    <a:lumMod val="75000"/>
                  </a:schemeClr>
                </a:solidFill>
                <a:latin typeface="Calibri" panose="020F0502020204030204" pitchFamily="34" charset="0"/>
              </a:rPr>
              <a:t>−1                                     +0)  /2             </a:t>
            </a:r>
            <a:r>
              <a:rPr lang="en-US" sz="2400" dirty="0" smtClean="0">
                <a:latin typeface="Calibri" panose="020F0502020204030204" pitchFamily="34" charset="0"/>
              </a:rPr>
              <a:t>=  −½  for right O</a:t>
            </a:r>
          </a:p>
          <a:p>
            <a:endParaRPr lang="en-US" sz="2400" dirty="0">
              <a:latin typeface="Calibri" panose="020F0502020204030204" pitchFamily="34" charset="0"/>
            </a:endParaRPr>
          </a:p>
          <a:p>
            <a:r>
              <a:rPr lang="en-US" sz="2800" dirty="0" smtClean="0">
                <a:latin typeface="Calibri" panose="020F0502020204030204" pitchFamily="34" charset="0"/>
              </a:rPr>
              <a:t>Formal charges are </a:t>
            </a:r>
            <a:r>
              <a:rPr lang="en-US" sz="2800" dirty="0" smtClean="0">
                <a:solidFill>
                  <a:srgbClr val="7030A0"/>
                </a:solidFill>
                <a:latin typeface="Calibri" panose="020F0502020204030204" pitchFamily="34" charset="0"/>
              </a:rPr>
              <a:t>−½   +1    −½  </a:t>
            </a:r>
            <a:r>
              <a:rPr lang="en-US" sz="2800" dirty="0" smtClean="0">
                <a:latin typeface="Calibri" panose="020F0502020204030204" pitchFamily="34" charset="0"/>
              </a:rPr>
              <a:t>for ozone </a:t>
            </a:r>
            <a:r>
              <a:rPr lang="en-US" sz="2800" dirty="0" err="1" smtClean="0">
                <a:latin typeface="Calibri" panose="020F0502020204030204" pitchFamily="34" charset="0"/>
              </a:rPr>
              <a:t>oxygens</a:t>
            </a:r>
            <a:r>
              <a:rPr lang="en-US" sz="2800" dirty="0" smtClean="0"/>
              <a:t>              </a:t>
            </a:r>
            <a:endParaRPr lang="en-US" sz="2800" dirty="0"/>
          </a:p>
        </p:txBody>
      </p:sp>
    </p:spTree>
    <p:extLst>
      <p:ext uri="{BB962C8B-B14F-4D97-AF65-F5344CB8AC3E}">
        <p14:creationId xmlns:p14="http://schemas.microsoft.com/office/powerpoint/2010/main" val="1657254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398" y="423332"/>
            <a:ext cx="11514668" cy="1631216"/>
          </a:xfrm>
          <a:prstGeom prst="rect">
            <a:avLst/>
          </a:prstGeom>
          <a:noFill/>
        </p:spPr>
        <p:txBody>
          <a:bodyPr wrap="square" rtlCol="0">
            <a:spAutoFit/>
          </a:bodyPr>
          <a:lstStyle/>
          <a:p>
            <a:r>
              <a:rPr lang="en-US" sz="3600" dirty="0" smtClean="0"/>
              <a:t>Consider HNO₂</a:t>
            </a:r>
          </a:p>
          <a:p>
            <a:pPr marL="514350" indent="-514350">
              <a:buAutoNum type="arabicPeriod"/>
            </a:pPr>
            <a:r>
              <a:rPr lang="en-US" sz="3200" dirty="0" smtClean="0"/>
              <a:t>Draw a skeletal structure:  H</a:t>
            </a:r>
            <a:r>
              <a:rPr lang="en-US" sz="3200" dirty="0" smtClean="0">
                <a:latin typeface="Calibri" panose="020F0502020204030204" pitchFamily="34" charset="0"/>
              </a:rPr>
              <a:t>−   −O     H−O−N−O   or    H−N−O−O  ?                 					</a:t>
            </a:r>
            <a:r>
              <a:rPr lang="en-US" sz="3200" dirty="0">
                <a:latin typeface="Calibri" panose="020F0502020204030204" pitchFamily="34" charset="0"/>
              </a:rPr>
              <a:t> </a:t>
            </a:r>
            <a:r>
              <a:rPr lang="en-US" sz="3200" dirty="0" smtClean="0">
                <a:latin typeface="Calibri" panose="020F0502020204030204" pitchFamily="34" charset="0"/>
              </a:rPr>
              <a:t>       O</a:t>
            </a:r>
          </a:p>
        </p:txBody>
      </p:sp>
      <p:graphicFrame>
        <p:nvGraphicFramePr>
          <p:cNvPr id="3" name="Object 2"/>
          <p:cNvGraphicFramePr>
            <a:graphicFrameLocks noChangeAspect="1"/>
          </p:cNvGraphicFramePr>
          <p:nvPr>
            <p:extLst>
              <p:ext uri="{D42A27DB-BD31-4B8C-83A1-F6EECF244321}">
                <p14:modId xmlns:p14="http://schemas.microsoft.com/office/powerpoint/2010/main" val="3615853191"/>
              </p:ext>
            </p:extLst>
          </p:nvPr>
        </p:nvGraphicFramePr>
        <p:xfrm>
          <a:off x="5798657" y="1006162"/>
          <a:ext cx="365075" cy="766657"/>
        </p:xfrm>
        <a:graphic>
          <a:graphicData uri="http://schemas.openxmlformats.org/presentationml/2006/ole">
            <mc:AlternateContent xmlns:mc="http://schemas.openxmlformats.org/markup-compatibility/2006">
              <mc:Choice xmlns:v="urn:schemas-microsoft-com:vml" Requires="v">
                <p:oleObj spid="_x0000_s10393" name="Equation" r:id="rId3" imgW="126720" imgH="266400" progId="Equation.DSMT4">
                  <p:embed/>
                </p:oleObj>
              </mc:Choice>
              <mc:Fallback>
                <p:oleObj name="Equation" r:id="rId3" imgW="126720" imgH="266400" progId="Equation.DSMT4">
                  <p:embed/>
                  <p:pic>
                    <p:nvPicPr>
                      <p:cNvPr id="0" name=""/>
                      <p:cNvPicPr/>
                      <p:nvPr/>
                    </p:nvPicPr>
                    <p:blipFill>
                      <a:blip r:embed="rId4"/>
                      <a:stretch>
                        <a:fillRect/>
                      </a:stretch>
                    </p:blipFill>
                    <p:spPr>
                      <a:xfrm>
                        <a:off x="5798657" y="1006162"/>
                        <a:ext cx="365075" cy="766657"/>
                      </a:xfrm>
                      <a:prstGeom prst="rect">
                        <a:avLst/>
                      </a:prstGeom>
                    </p:spPr>
                  </p:pic>
                </p:oleObj>
              </mc:Fallback>
            </mc:AlternateContent>
          </a:graphicData>
        </a:graphic>
      </p:graphicFrame>
      <p:sp>
        <p:nvSpPr>
          <p:cNvPr id="4" name="TextBox 3"/>
          <p:cNvSpPr txBox="1"/>
          <p:nvPr/>
        </p:nvSpPr>
        <p:spPr>
          <a:xfrm>
            <a:off x="491067" y="2073397"/>
            <a:ext cx="11429999" cy="584775"/>
          </a:xfrm>
          <a:prstGeom prst="rect">
            <a:avLst/>
          </a:prstGeom>
          <a:noFill/>
        </p:spPr>
        <p:txBody>
          <a:bodyPr wrap="square" rtlCol="0">
            <a:spAutoFit/>
          </a:bodyPr>
          <a:lstStyle/>
          <a:p>
            <a:r>
              <a:rPr lang="en-US" sz="3200" dirty="0" smtClean="0"/>
              <a:t>2.  Sum the valence electrons:  1 + 5 + 6x2 = 18 </a:t>
            </a:r>
            <a:endParaRPr lang="en-US" sz="3200" dirty="0"/>
          </a:p>
        </p:txBody>
      </p:sp>
      <p:sp>
        <p:nvSpPr>
          <p:cNvPr id="6" name="TextBox 5"/>
          <p:cNvSpPr txBox="1"/>
          <p:nvPr/>
        </p:nvSpPr>
        <p:spPr>
          <a:xfrm>
            <a:off x="491067" y="2878667"/>
            <a:ext cx="11159067" cy="584775"/>
          </a:xfrm>
          <a:prstGeom prst="rect">
            <a:avLst/>
          </a:prstGeom>
          <a:noFill/>
        </p:spPr>
        <p:txBody>
          <a:bodyPr wrap="square" rtlCol="0">
            <a:spAutoFit/>
          </a:bodyPr>
          <a:lstStyle/>
          <a:p>
            <a:r>
              <a:rPr lang="en-US" sz="3200" dirty="0" smtClean="0"/>
              <a:t>3. Add electrons to structures to form octets:  </a:t>
            </a:r>
            <a:r>
              <a:rPr lang="en-US" sz="2400" dirty="0" smtClean="0">
                <a:solidFill>
                  <a:schemeClr val="accent1">
                    <a:lumMod val="75000"/>
                  </a:schemeClr>
                </a:solidFill>
              </a:rPr>
              <a:t>calculate formal charges </a:t>
            </a:r>
            <a:endParaRPr lang="en-US" sz="2400" dirty="0">
              <a:solidFill>
                <a:schemeClr val="accent1">
                  <a:lumMod val="75000"/>
                </a:schemeClr>
              </a:solidFill>
            </a:endParaRPr>
          </a:p>
        </p:txBody>
      </p:sp>
      <p:sp>
        <p:nvSpPr>
          <p:cNvPr id="7" name="TextBox 6"/>
          <p:cNvSpPr txBox="1"/>
          <p:nvPr/>
        </p:nvSpPr>
        <p:spPr>
          <a:xfrm>
            <a:off x="491066" y="3945467"/>
            <a:ext cx="3953891" cy="2523768"/>
          </a:xfrm>
          <a:prstGeom prst="rect">
            <a:avLst/>
          </a:prstGeom>
          <a:noFill/>
        </p:spPr>
        <p:txBody>
          <a:bodyPr wrap="square" rtlCol="0">
            <a:spAutoFit/>
          </a:bodyPr>
          <a:lstStyle/>
          <a:p>
            <a:r>
              <a:rPr lang="en-US" sz="3200" dirty="0" smtClean="0"/>
              <a:t>H</a:t>
            </a:r>
            <a:r>
              <a:rPr lang="en-US" sz="3200" dirty="0" smtClean="0">
                <a:latin typeface="Calibri" panose="020F0502020204030204" pitchFamily="34" charset="0"/>
              </a:rPr>
              <a:t>−   =              </a:t>
            </a:r>
            <a:r>
              <a:rPr lang="en-US" sz="2400" dirty="0" smtClean="0">
                <a:solidFill>
                  <a:schemeClr val="accent1">
                    <a:lumMod val="75000"/>
                  </a:schemeClr>
                </a:solidFill>
                <a:latin typeface="Calibri" panose="020F0502020204030204" pitchFamily="34" charset="0"/>
              </a:rPr>
              <a:t>0 +1  0</a:t>
            </a:r>
            <a:endParaRPr lang="en-US" sz="2400" dirty="0">
              <a:solidFill>
                <a:schemeClr val="accent1">
                  <a:lumMod val="75000"/>
                </a:schemeClr>
              </a:solidFill>
              <a:latin typeface="Calibri" panose="020F0502020204030204" pitchFamily="34" charset="0"/>
            </a:endParaRPr>
          </a:p>
          <a:p>
            <a:pPr>
              <a:spcBef>
                <a:spcPts val="600"/>
              </a:spcBef>
            </a:pPr>
            <a:r>
              <a:rPr lang="en-US" sz="3200" dirty="0" smtClean="0">
                <a:latin typeface="Calibri" panose="020F0502020204030204" pitchFamily="34" charset="0"/>
              </a:rPr>
              <a:t>    </a:t>
            </a:r>
            <a:r>
              <a:rPr lang="en-US" sz="3200" dirty="0" smtClean="0">
                <a:latin typeface="Berlin Sans FB Demi" panose="020E0802020502020306" pitchFamily="34" charset="0"/>
              </a:rPr>
              <a:t>:   :               </a:t>
            </a:r>
            <a:r>
              <a:rPr lang="en-US" sz="2400" dirty="0" smtClean="0">
                <a:solidFill>
                  <a:schemeClr val="accent1">
                    <a:lumMod val="75000"/>
                  </a:schemeClr>
                </a:solidFill>
              </a:rPr>
              <a:t>−1</a:t>
            </a:r>
          </a:p>
          <a:p>
            <a:pPr>
              <a:spcBef>
                <a:spcPts val="1800"/>
              </a:spcBef>
            </a:pPr>
            <a:r>
              <a:rPr lang="en-US" sz="3200" dirty="0" smtClean="0">
                <a:latin typeface="Calibri" panose="020F0502020204030204" pitchFamily="34" charset="0"/>
              </a:rPr>
              <a:t>          H−   −    </a:t>
            </a:r>
            <a:r>
              <a:rPr lang="en-US" sz="3200" dirty="0" smtClean="0">
                <a:latin typeface="Berlin Sans FB Demi" panose="020E0802020502020306" pitchFamily="34" charset="0"/>
              </a:rPr>
              <a:t>:</a:t>
            </a:r>
            <a:r>
              <a:rPr lang="en-US" sz="3200" dirty="0" smtClean="0">
                <a:latin typeface="Calibri" panose="020F0502020204030204" pitchFamily="34" charset="0"/>
              </a:rPr>
              <a:t>    </a:t>
            </a:r>
            <a:r>
              <a:rPr lang="en-US" sz="2400" dirty="0">
                <a:solidFill>
                  <a:schemeClr val="accent1">
                    <a:lumMod val="75000"/>
                  </a:schemeClr>
                </a:solidFill>
                <a:latin typeface="Calibri" panose="020F0502020204030204" pitchFamily="34" charset="0"/>
              </a:rPr>
              <a:t>0 +</a:t>
            </a:r>
            <a:r>
              <a:rPr lang="en-US" sz="2400" dirty="0" smtClean="0">
                <a:solidFill>
                  <a:schemeClr val="accent1">
                    <a:lumMod val="75000"/>
                  </a:schemeClr>
                </a:solidFill>
                <a:latin typeface="Calibri" panose="020F0502020204030204" pitchFamily="34" charset="0"/>
              </a:rPr>
              <a:t>1−1</a:t>
            </a:r>
            <a:endParaRPr lang="en-US" sz="3200" dirty="0" smtClean="0">
              <a:latin typeface="Calibri" panose="020F0502020204030204" pitchFamily="34" charset="0"/>
            </a:endParaRPr>
          </a:p>
          <a:p>
            <a:pPr>
              <a:spcBef>
                <a:spcPts val="1200"/>
              </a:spcBef>
            </a:pPr>
            <a:r>
              <a:rPr lang="en-US" sz="3200" dirty="0">
                <a:latin typeface="Calibri" panose="020F0502020204030204" pitchFamily="34" charset="0"/>
              </a:rPr>
              <a:t> </a:t>
            </a:r>
            <a:r>
              <a:rPr lang="en-US" sz="3200" dirty="0" smtClean="0">
                <a:latin typeface="Calibri" panose="020F0502020204030204" pitchFamily="34" charset="0"/>
              </a:rPr>
              <a:t>            </a:t>
            </a:r>
            <a:r>
              <a:rPr lang="en-US" sz="3200" dirty="0" smtClean="0">
                <a:latin typeface="Berlin Sans FB Demi" panose="020E0802020502020306" pitchFamily="34" charset="0"/>
              </a:rPr>
              <a:t> :</a:t>
            </a:r>
            <a:r>
              <a:rPr lang="en-US" sz="3200" dirty="0" smtClean="0">
                <a:latin typeface="Calibri" panose="020F0502020204030204" pitchFamily="34" charset="0"/>
              </a:rPr>
              <a:t>O</a:t>
            </a:r>
            <a:r>
              <a:rPr lang="en-US" sz="3200" dirty="0" smtClean="0">
                <a:latin typeface="Berlin Sans FB Demi" panose="020E0802020502020306" pitchFamily="34" charset="0"/>
              </a:rPr>
              <a:t>:		 </a:t>
            </a:r>
            <a:r>
              <a:rPr lang="en-US" sz="3200" dirty="0" smtClean="0">
                <a:solidFill>
                  <a:schemeClr val="accent1">
                    <a:lumMod val="75000"/>
                  </a:schemeClr>
                </a:solidFill>
                <a:latin typeface="Berlin Sans FB Demi" panose="020E0802020502020306" pitchFamily="34" charset="0"/>
              </a:rPr>
              <a:t> </a:t>
            </a:r>
            <a:r>
              <a:rPr lang="en-US" sz="2400" dirty="0" smtClean="0">
                <a:solidFill>
                  <a:schemeClr val="accent1">
                    <a:lumMod val="75000"/>
                  </a:schemeClr>
                </a:solidFill>
              </a:rPr>
              <a:t>0</a:t>
            </a:r>
            <a:endParaRPr lang="en-US" sz="3200" dirty="0">
              <a:solidFill>
                <a:schemeClr val="accent1">
                  <a:lumMod val="75000"/>
                </a:schemeClr>
              </a:solidFill>
              <a:latin typeface="Berlin Sans FB Demi" panose="020E0802020502020306" pitchFamily="34"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398378859"/>
              </p:ext>
            </p:extLst>
          </p:nvPr>
        </p:nvGraphicFramePr>
        <p:xfrm>
          <a:off x="1023457" y="3945467"/>
          <a:ext cx="365075" cy="766657"/>
        </p:xfrm>
        <a:graphic>
          <a:graphicData uri="http://schemas.openxmlformats.org/presentationml/2006/ole">
            <mc:AlternateContent xmlns:mc="http://schemas.openxmlformats.org/markup-compatibility/2006">
              <mc:Choice xmlns:v="urn:schemas-microsoft-com:vml" Requires="v">
                <p:oleObj spid="_x0000_s10394" name="Equation" r:id="rId5" imgW="126720" imgH="266400" progId="Equation.DSMT4">
                  <p:embed/>
                </p:oleObj>
              </mc:Choice>
              <mc:Fallback>
                <p:oleObj name="Equation" r:id="rId5" imgW="126720" imgH="266400" progId="Equation.DSMT4">
                  <p:embed/>
                  <p:pic>
                    <p:nvPicPr>
                      <p:cNvPr id="0" name=""/>
                      <p:cNvPicPr/>
                      <p:nvPr/>
                    </p:nvPicPr>
                    <p:blipFill>
                      <a:blip r:embed="rId6"/>
                      <a:stretch>
                        <a:fillRect/>
                      </a:stretch>
                    </p:blipFill>
                    <p:spPr>
                      <a:xfrm>
                        <a:off x="1023457" y="3945467"/>
                        <a:ext cx="365075" cy="76665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033070740"/>
              </p:ext>
            </p:extLst>
          </p:nvPr>
        </p:nvGraphicFramePr>
        <p:xfrm>
          <a:off x="1508797" y="3670273"/>
          <a:ext cx="412125" cy="1086513"/>
        </p:xfrm>
        <a:graphic>
          <a:graphicData uri="http://schemas.openxmlformats.org/presentationml/2006/ole">
            <mc:AlternateContent xmlns:mc="http://schemas.openxmlformats.org/markup-compatibility/2006">
              <mc:Choice xmlns:v="urn:schemas-microsoft-com:vml" Requires="v">
                <p:oleObj spid="_x0000_s10395" name="Equation" r:id="rId7" imgW="139680" imgH="368280" progId="Equation.DSMT4">
                  <p:embed/>
                </p:oleObj>
              </mc:Choice>
              <mc:Fallback>
                <p:oleObj name="Equation" r:id="rId7" imgW="139680" imgH="368280" progId="Equation.DSMT4">
                  <p:embed/>
                  <p:pic>
                    <p:nvPicPr>
                      <p:cNvPr id="0" name=""/>
                      <p:cNvPicPr/>
                      <p:nvPr/>
                    </p:nvPicPr>
                    <p:blipFill>
                      <a:blip r:embed="rId8"/>
                      <a:stretch>
                        <a:fillRect/>
                      </a:stretch>
                    </p:blipFill>
                    <p:spPr>
                      <a:xfrm>
                        <a:off x="1508797" y="3670273"/>
                        <a:ext cx="412125" cy="108651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213807702"/>
              </p:ext>
            </p:extLst>
          </p:nvPr>
        </p:nvGraphicFramePr>
        <p:xfrm>
          <a:off x="1963208" y="5244535"/>
          <a:ext cx="365125" cy="803275"/>
        </p:xfrm>
        <a:graphic>
          <a:graphicData uri="http://schemas.openxmlformats.org/presentationml/2006/ole">
            <mc:AlternateContent xmlns:mc="http://schemas.openxmlformats.org/markup-compatibility/2006">
              <mc:Choice xmlns:v="urn:schemas-microsoft-com:vml" Requires="v">
                <p:oleObj spid="_x0000_s10396" name="Equation" r:id="rId9" imgW="126720" imgH="279360" progId="Equation.DSMT4">
                  <p:embed/>
                </p:oleObj>
              </mc:Choice>
              <mc:Fallback>
                <p:oleObj name="Equation" r:id="rId9" imgW="126720" imgH="279360" progId="Equation.DSMT4">
                  <p:embed/>
                  <p:pic>
                    <p:nvPicPr>
                      <p:cNvPr id="0" name=""/>
                      <p:cNvPicPr/>
                      <p:nvPr/>
                    </p:nvPicPr>
                    <p:blipFill>
                      <a:blip r:embed="rId10"/>
                      <a:stretch>
                        <a:fillRect/>
                      </a:stretch>
                    </p:blipFill>
                    <p:spPr>
                      <a:xfrm>
                        <a:off x="1963208" y="5244535"/>
                        <a:ext cx="365125" cy="80327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88429315"/>
              </p:ext>
            </p:extLst>
          </p:nvPr>
        </p:nvGraphicFramePr>
        <p:xfrm>
          <a:off x="2461576" y="4963617"/>
          <a:ext cx="412125" cy="1086513"/>
        </p:xfrm>
        <a:graphic>
          <a:graphicData uri="http://schemas.openxmlformats.org/presentationml/2006/ole">
            <mc:AlternateContent xmlns:mc="http://schemas.openxmlformats.org/markup-compatibility/2006">
              <mc:Choice xmlns:v="urn:schemas-microsoft-com:vml" Requires="v">
                <p:oleObj spid="_x0000_s10397" name="Equation" r:id="rId11" imgW="139680" imgH="368280" progId="Equation.DSMT4">
                  <p:embed/>
                </p:oleObj>
              </mc:Choice>
              <mc:Fallback>
                <p:oleObj name="Equation" r:id="rId11" imgW="139680" imgH="368280" progId="Equation.DSMT4">
                  <p:embed/>
                  <p:pic>
                    <p:nvPicPr>
                      <p:cNvPr id="0" name=""/>
                      <p:cNvPicPr/>
                      <p:nvPr/>
                    </p:nvPicPr>
                    <p:blipFill>
                      <a:blip r:embed="rId8"/>
                      <a:stretch>
                        <a:fillRect/>
                      </a:stretch>
                    </p:blipFill>
                    <p:spPr>
                      <a:xfrm>
                        <a:off x="2461576" y="4963617"/>
                        <a:ext cx="412125" cy="1086513"/>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183694978"/>
              </p:ext>
            </p:extLst>
          </p:nvPr>
        </p:nvGraphicFramePr>
        <p:xfrm>
          <a:off x="982915" y="4528692"/>
          <a:ext cx="434925" cy="869850"/>
        </p:xfrm>
        <a:graphic>
          <a:graphicData uri="http://schemas.openxmlformats.org/presentationml/2006/ole">
            <mc:AlternateContent xmlns:mc="http://schemas.openxmlformats.org/markup-compatibility/2006">
              <mc:Choice xmlns:v="urn:schemas-microsoft-com:vml" Requires="v">
                <p:oleObj spid="_x0000_s10398" name="Equation" r:id="rId12" imgW="139680" imgH="279360" progId="Equation.DSMT4">
                  <p:embed/>
                </p:oleObj>
              </mc:Choice>
              <mc:Fallback>
                <p:oleObj name="Equation" r:id="rId12" imgW="139680" imgH="279360" progId="Equation.DSMT4">
                  <p:embed/>
                  <p:pic>
                    <p:nvPicPr>
                      <p:cNvPr id="0" name=""/>
                      <p:cNvPicPr/>
                      <p:nvPr/>
                    </p:nvPicPr>
                    <p:blipFill>
                      <a:blip r:embed="rId13"/>
                      <a:stretch>
                        <a:fillRect/>
                      </a:stretch>
                    </p:blipFill>
                    <p:spPr>
                      <a:xfrm>
                        <a:off x="982915" y="4528692"/>
                        <a:ext cx="434925" cy="869850"/>
                      </a:xfrm>
                      <a:prstGeom prst="rect">
                        <a:avLst/>
                      </a:prstGeom>
                    </p:spPr>
                  </p:pic>
                </p:oleObj>
              </mc:Fallback>
            </mc:AlternateContent>
          </a:graphicData>
        </a:graphic>
      </p:graphicFrame>
      <p:sp>
        <p:nvSpPr>
          <p:cNvPr id="13" name="TextBox 12"/>
          <p:cNvSpPr txBox="1"/>
          <p:nvPr/>
        </p:nvSpPr>
        <p:spPr>
          <a:xfrm>
            <a:off x="4846993" y="4010326"/>
            <a:ext cx="2756074" cy="2539157"/>
          </a:xfrm>
          <a:prstGeom prst="rect">
            <a:avLst/>
          </a:prstGeom>
          <a:noFill/>
        </p:spPr>
        <p:txBody>
          <a:bodyPr wrap="square" rtlCol="0">
            <a:spAutoFit/>
          </a:bodyPr>
          <a:lstStyle/>
          <a:p>
            <a:r>
              <a:rPr lang="en-US" sz="3200" dirty="0" smtClean="0"/>
              <a:t>H</a:t>
            </a:r>
            <a:r>
              <a:rPr lang="en-US" sz="3200" dirty="0" smtClean="0">
                <a:latin typeface="Calibri" panose="020F0502020204030204" pitchFamily="34" charset="0"/>
              </a:rPr>
              <a:t>−    −    </a:t>
            </a:r>
            <a:r>
              <a:rPr lang="en-US" sz="3200" smtClean="0">
                <a:latin typeface="Calibri" panose="020F0502020204030204" pitchFamily="34" charset="0"/>
              </a:rPr>
              <a:t>=    </a:t>
            </a:r>
            <a:r>
              <a:rPr lang="en-US" sz="3200" smtClean="0">
                <a:latin typeface="Berlin Sans FB Demi" panose="020E0802020502020306" pitchFamily="34" charset="0"/>
              </a:rPr>
              <a:t> </a:t>
            </a:r>
            <a:endParaRPr lang="en-US" sz="3200" dirty="0" smtClean="0">
              <a:latin typeface="Berlin Sans FB Demi" panose="020E0802020502020306" pitchFamily="34" charset="0"/>
            </a:endParaRPr>
          </a:p>
          <a:p>
            <a:pPr>
              <a:spcBef>
                <a:spcPts val="1200"/>
              </a:spcBef>
            </a:pPr>
            <a:r>
              <a:rPr lang="en-US" sz="2400" dirty="0" smtClean="0">
                <a:solidFill>
                  <a:schemeClr val="accent1">
                    <a:lumMod val="75000"/>
                  </a:schemeClr>
                </a:solidFill>
              </a:rPr>
              <a:t>0      0     0        0</a:t>
            </a:r>
            <a:endParaRPr lang="en-US" sz="2400" dirty="0">
              <a:solidFill>
                <a:schemeClr val="accent1">
                  <a:lumMod val="75000"/>
                </a:schemeClr>
              </a:solidFill>
            </a:endParaRPr>
          </a:p>
          <a:p>
            <a:endParaRPr lang="en-US" sz="3200" dirty="0" smtClean="0">
              <a:latin typeface="Berlin Sans FB Demi" panose="020E0802020502020306" pitchFamily="34" charset="0"/>
            </a:endParaRPr>
          </a:p>
          <a:p>
            <a:r>
              <a:rPr lang="en-US" sz="3200" dirty="0" smtClean="0"/>
              <a:t>H</a:t>
            </a:r>
            <a:r>
              <a:rPr lang="en-US" sz="3200" dirty="0" smtClean="0">
                <a:latin typeface="Calibri" panose="020F0502020204030204" pitchFamily="34" charset="0"/>
              </a:rPr>
              <a:t>−    =    −    </a:t>
            </a:r>
            <a:r>
              <a:rPr lang="en-US" sz="3200" dirty="0" smtClean="0">
                <a:latin typeface="Berlin Sans FB Demi" panose="020E0802020502020306" pitchFamily="34" charset="0"/>
              </a:rPr>
              <a:t>:</a:t>
            </a:r>
          </a:p>
          <a:p>
            <a:pPr>
              <a:spcBef>
                <a:spcPts val="600"/>
              </a:spcBef>
            </a:pPr>
            <a:r>
              <a:rPr lang="en-US" sz="2400" dirty="0" smtClean="0">
                <a:solidFill>
                  <a:schemeClr val="accent1">
                    <a:lumMod val="75000"/>
                  </a:schemeClr>
                </a:solidFill>
              </a:rPr>
              <a:t>0      +1    0      </a:t>
            </a:r>
            <a:r>
              <a:rPr lang="en-US" sz="2400" dirty="0" smtClean="0">
                <a:solidFill>
                  <a:schemeClr val="accent1">
                    <a:lumMod val="75000"/>
                  </a:schemeClr>
                </a:solidFill>
                <a:latin typeface="Calibri" panose="020F0502020204030204" pitchFamily="34" charset="0"/>
              </a:rPr>
              <a:t>−1</a:t>
            </a:r>
            <a:endParaRPr lang="en-US" sz="3200" dirty="0">
              <a:latin typeface="Berlin Sans FB Demi" panose="020E0802020502020306" pitchFamily="34"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2614388010"/>
              </p:ext>
            </p:extLst>
          </p:nvPr>
        </p:nvGraphicFramePr>
        <p:xfrm>
          <a:off x="5386532" y="3759459"/>
          <a:ext cx="412125" cy="1086513"/>
        </p:xfrm>
        <a:graphic>
          <a:graphicData uri="http://schemas.openxmlformats.org/presentationml/2006/ole">
            <mc:AlternateContent xmlns:mc="http://schemas.openxmlformats.org/markup-compatibility/2006">
              <mc:Choice xmlns:v="urn:schemas-microsoft-com:vml" Requires="v">
                <p:oleObj spid="_x0000_s10399" name="Equation" r:id="rId14" imgW="139680" imgH="368280" progId="Equation.DSMT4">
                  <p:embed/>
                </p:oleObj>
              </mc:Choice>
              <mc:Fallback>
                <p:oleObj name="Equation" r:id="rId14" imgW="139680" imgH="368280" progId="Equation.DSMT4">
                  <p:embed/>
                  <p:pic>
                    <p:nvPicPr>
                      <p:cNvPr id="0" name=""/>
                      <p:cNvPicPr/>
                      <p:nvPr/>
                    </p:nvPicPr>
                    <p:blipFill>
                      <a:blip r:embed="rId8"/>
                      <a:stretch>
                        <a:fillRect/>
                      </a:stretch>
                    </p:blipFill>
                    <p:spPr>
                      <a:xfrm>
                        <a:off x="5386532" y="3759459"/>
                        <a:ext cx="412125" cy="1086513"/>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034069231"/>
              </p:ext>
            </p:extLst>
          </p:nvPr>
        </p:nvGraphicFramePr>
        <p:xfrm>
          <a:off x="5916823" y="3785818"/>
          <a:ext cx="482868" cy="742874"/>
        </p:xfrm>
        <a:graphic>
          <a:graphicData uri="http://schemas.openxmlformats.org/presentationml/2006/ole">
            <mc:AlternateContent xmlns:mc="http://schemas.openxmlformats.org/markup-compatibility/2006">
              <mc:Choice xmlns:v="urn:schemas-microsoft-com:vml" Requires="v">
                <p:oleObj spid="_x0000_s10400" name="Equation" r:id="rId15" imgW="126720" imgH="253800" progId="Equation.DSMT4">
                  <p:embed/>
                </p:oleObj>
              </mc:Choice>
              <mc:Fallback>
                <p:oleObj name="Equation" r:id="rId15" imgW="126720" imgH="253800" progId="Equation.DSMT4">
                  <p:embed/>
                  <p:pic>
                    <p:nvPicPr>
                      <p:cNvPr id="0" name=""/>
                      <p:cNvPicPr/>
                      <p:nvPr/>
                    </p:nvPicPr>
                    <p:blipFill>
                      <a:blip r:embed="rId16"/>
                      <a:stretch>
                        <a:fillRect/>
                      </a:stretch>
                    </p:blipFill>
                    <p:spPr>
                      <a:xfrm>
                        <a:off x="5916823" y="3785818"/>
                        <a:ext cx="482868" cy="742874"/>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22713495"/>
              </p:ext>
            </p:extLst>
          </p:nvPr>
        </p:nvGraphicFramePr>
        <p:xfrm>
          <a:off x="6534908" y="3759458"/>
          <a:ext cx="412125" cy="1086513"/>
        </p:xfrm>
        <a:graphic>
          <a:graphicData uri="http://schemas.openxmlformats.org/presentationml/2006/ole">
            <mc:AlternateContent xmlns:mc="http://schemas.openxmlformats.org/markup-compatibility/2006">
              <mc:Choice xmlns:v="urn:schemas-microsoft-com:vml" Requires="v">
                <p:oleObj spid="_x0000_s10401" name="Equation" r:id="rId17" imgW="139680" imgH="368280" progId="Equation.DSMT4">
                  <p:embed/>
                </p:oleObj>
              </mc:Choice>
              <mc:Fallback>
                <p:oleObj name="Equation" r:id="rId17" imgW="139680" imgH="368280" progId="Equation.DSMT4">
                  <p:embed/>
                  <p:pic>
                    <p:nvPicPr>
                      <p:cNvPr id="0" name=""/>
                      <p:cNvPicPr/>
                      <p:nvPr/>
                    </p:nvPicPr>
                    <p:blipFill>
                      <a:blip r:embed="rId8"/>
                      <a:stretch>
                        <a:fillRect/>
                      </a:stretch>
                    </p:blipFill>
                    <p:spPr>
                      <a:xfrm>
                        <a:off x="6534908" y="3759458"/>
                        <a:ext cx="412125" cy="1086513"/>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048673115"/>
              </p:ext>
            </p:extLst>
          </p:nvPr>
        </p:nvGraphicFramePr>
        <p:xfrm>
          <a:off x="5380212" y="5275021"/>
          <a:ext cx="533400" cy="781050"/>
        </p:xfrm>
        <a:graphic>
          <a:graphicData uri="http://schemas.openxmlformats.org/presentationml/2006/ole">
            <mc:AlternateContent xmlns:mc="http://schemas.openxmlformats.org/markup-compatibility/2006">
              <mc:Choice xmlns:v="urn:schemas-microsoft-com:vml" Requires="v">
                <p:oleObj spid="_x0000_s10402" name="Equation" r:id="rId18" imgW="139680" imgH="266400" progId="Equation.DSMT4">
                  <p:embed/>
                </p:oleObj>
              </mc:Choice>
              <mc:Fallback>
                <p:oleObj name="Equation" r:id="rId18" imgW="139680" imgH="266400" progId="Equation.DSMT4">
                  <p:embed/>
                  <p:pic>
                    <p:nvPicPr>
                      <p:cNvPr id="0" name=""/>
                      <p:cNvPicPr/>
                      <p:nvPr/>
                    </p:nvPicPr>
                    <p:blipFill>
                      <a:blip r:embed="rId19"/>
                      <a:stretch>
                        <a:fillRect/>
                      </a:stretch>
                    </p:blipFill>
                    <p:spPr>
                      <a:xfrm>
                        <a:off x="5380212" y="5275021"/>
                        <a:ext cx="533400" cy="78105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958385328"/>
              </p:ext>
            </p:extLst>
          </p:nvPr>
        </p:nvGraphicFramePr>
        <p:xfrm>
          <a:off x="5964632" y="5275021"/>
          <a:ext cx="482868" cy="742874"/>
        </p:xfrm>
        <a:graphic>
          <a:graphicData uri="http://schemas.openxmlformats.org/presentationml/2006/ole">
            <mc:AlternateContent xmlns:mc="http://schemas.openxmlformats.org/markup-compatibility/2006">
              <mc:Choice xmlns:v="urn:schemas-microsoft-com:vml" Requires="v">
                <p:oleObj spid="_x0000_s10403" name="Equation" r:id="rId20" imgW="126720" imgH="253800" progId="Equation.DSMT4">
                  <p:embed/>
                </p:oleObj>
              </mc:Choice>
              <mc:Fallback>
                <p:oleObj name="Equation" r:id="rId20" imgW="126720" imgH="253800" progId="Equation.DSMT4">
                  <p:embed/>
                  <p:pic>
                    <p:nvPicPr>
                      <p:cNvPr id="0" name=""/>
                      <p:cNvPicPr/>
                      <p:nvPr/>
                    </p:nvPicPr>
                    <p:blipFill>
                      <a:blip r:embed="rId21"/>
                      <a:stretch>
                        <a:fillRect/>
                      </a:stretch>
                    </p:blipFill>
                    <p:spPr>
                      <a:xfrm>
                        <a:off x="5964632" y="5275021"/>
                        <a:ext cx="482868" cy="742874"/>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775076667"/>
              </p:ext>
            </p:extLst>
          </p:nvPr>
        </p:nvGraphicFramePr>
        <p:xfrm>
          <a:off x="6552277" y="5236783"/>
          <a:ext cx="412125" cy="1086513"/>
        </p:xfrm>
        <a:graphic>
          <a:graphicData uri="http://schemas.openxmlformats.org/presentationml/2006/ole">
            <mc:AlternateContent xmlns:mc="http://schemas.openxmlformats.org/markup-compatibility/2006">
              <mc:Choice xmlns:v="urn:schemas-microsoft-com:vml" Requires="v">
                <p:oleObj spid="_x0000_s10404" name="Equation" r:id="rId22" imgW="139680" imgH="368280" progId="Equation.DSMT4">
                  <p:embed/>
                </p:oleObj>
              </mc:Choice>
              <mc:Fallback>
                <p:oleObj name="Equation" r:id="rId22" imgW="139680" imgH="368280" progId="Equation.DSMT4">
                  <p:embed/>
                  <p:pic>
                    <p:nvPicPr>
                      <p:cNvPr id="0" name=""/>
                      <p:cNvPicPr/>
                      <p:nvPr/>
                    </p:nvPicPr>
                    <p:blipFill>
                      <a:blip r:embed="rId8"/>
                      <a:stretch>
                        <a:fillRect/>
                      </a:stretch>
                    </p:blipFill>
                    <p:spPr>
                      <a:xfrm>
                        <a:off x="6552277" y="5236783"/>
                        <a:ext cx="412125" cy="1086513"/>
                      </a:xfrm>
                      <a:prstGeom prst="rect">
                        <a:avLst/>
                      </a:prstGeom>
                    </p:spPr>
                  </p:pic>
                </p:oleObj>
              </mc:Fallback>
            </mc:AlternateContent>
          </a:graphicData>
        </a:graphic>
      </p:graphicFrame>
      <p:sp>
        <p:nvSpPr>
          <p:cNvPr id="20" name="TextBox 19"/>
          <p:cNvSpPr txBox="1"/>
          <p:nvPr/>
        </p:nvSpPr>
        <p:spPr>
          <a:xfrm>
            <a:off x="7631210" y="3891793"/>
            <a:ext cx="4453466" cy="2616101"/>
          </a:xfrm>
          <a:prstGeom prst="rect">
            <a:avLst/>
          </a:prstGeom>
          <a:noFill/>
        </p:spPr>
        <p:txBody>
          <a:bodyPr wrap="square" rtlCol="0">
            <a:spAutoFit/>
          </a:bodyPr>
          <a:lstStyle/>
          <a:p>
            <a:r>
              <a:rPr lang="en-US" sz="2800" dirty="0" smtClean="0"/>
              <a:t>This is obviously best.  </a:t>
            </a:r>
            <a:r>
              <a:rPr lang="en-US" sz="2400" dirty="0" smtClean="0"/>
              <a:t>There is no reason to draw HNOO.</a:t>
            </a:r>
            <a:endParaRPr lang="en-US" sz="2400" dirty="0"/>
          </a:p>
          <a:p>
            <a:r>
              <a:rPr lang="en-US" sz="2800" dirty="0" smtClean="0">
                <a:solidFill>
                  <a:schemeClr val="accent1">
                    <a:lumMod val="75000"/>
                  </a:schemeClr>
                </a:solidFill>
              </a:rPr>
              <a:t>These 2 structures are not equivalent </a:t>
            </a:r>
            <a:r>
              <a:rPr lang="en-US" sz="2800" dirty="0" smtClean="0"/>
              <a:t>so </a:t>
            </a:r>
            <a:r>
              <a:rPr lang="en-US" sz="2800" b="1" dirty="0" smtClean="0">
                <a:solidFill>
                  <a:srgbClr val="7030A0"/>
                </a:solidFill>
              </a:rPr>
              <a:t>no resonance</a:t>
            </a:r>
            <a:r>
              <a:rPr lang="en-US" sz="2800" dirty="0" smtClean="0">
                <a:solidFill>
                  <a:srgbClr val="7030A0"/>
                </a:solidFill>
              </a:rPr>
              <a:t>.</a:t>
            </a:r>
          </a:p>
          <a:p>
            <a:r>
              <a:rPr lang="en-US" sz="2800" dirty="0" smtClean="0">
                <a:hlinkClick r:id="rId23"/>
              </a:rPr>
              <a:t>Actual</a:t>
            </a:r>
            <a:r>
              <a:rPr lang="en-US" sz="2800" dirty="0" smtClean="0"/>
              <a:t> bond lengths are.</a:t>
            </a:r>
          </a:p>
          <a:p>
            <a:r>
              <a:rPr lang="en-US" sz="2400" dirty="0" smtClean="0">
                <a:solidFill>
                  <a:schemeClr val="accent2">
                    <a:lumMod val="75000"/>
                  </a:schemeClr>
                </a:solidFill>
              </a:rPr>
              <a:t>0.954      143.3       117.7 pm</a:t>
            </a:r>
            <a:endParaRPr lang="en-US" sz="2400" dirty="0">
              <a:solidFill>
                <a:schemeClr val="accent2">
                  <a:lumMod val="75000"/>
                </a:schemeClr>
              </a:solidFill>
            </a:endParaRPr>
          </a:p>
        </p:txBody>
      </p:sp>
      <p:cxnSp>
        <p:nvCxnSpPr>
          <p:cNvPr id="22" name="Straight Arrow Connector 21"/>
          <p:cNvCxnSpPr/>
          <p:nvPr/>
        </p:nvCxnSpPr>
        <p:spPr>
          <a:xfrm flipH="1">
            <a:off x="7349068" y="4157255"/>
            <a:ext cx="372165" cy="56274"/>
          </a:xfrm>
          <a:prstGeom prst="straightConnector1">
            <a:avLst/>
          </a:prstGeom>
          <a:ln w="5715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092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3"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the skeletal structure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Connect covalently bonded atoms with single bonds </a:t>
            </a:r>
            <a:r>
              <a:rPr lang="en-US" dirty="0" smtClean="0">
                <a:latin typeface="Calibri" panose="020F0502020204030204" pitchFamily="34" charset="0"/>
              </a:rPr>
              <a:t>―</a:t>
            </a:r>
          </a:p>
          <a:p>
            <a:pPr marL="0" indent="0">
              <a:buNone/>
            </a:pPr>
            <a:r>
              <a:rPr lang="en-US" dirty="0" smtClean="0">
                <a:latin typeface="Times New Roman" panose="02020603050405020304" pitchFamily="18" charset="0"/>
                <a:cs typeface="Times New Roman" panose="02020603050405020304" pitchFamily="18" charset="0"/>
              </a:rPr>
              <a:t> </a:t>
            </a:r>
            <a:r>
              <a:rPr lang="en-US" dirty="0" smtClean="0">
                <a:cs typeface="Times New Roman" panose="02020603050405020304" pitchFamily="18" charset="0"/>
              </a:rPr>
              <a:t>Example structures:</a:t>
            </a:r>
          </a:p>
          <a:p>
            <a:pPr marL="0" indent="0">
              <a:buNone/>
            </a:pPr>
            <a:endParaRPr lang="en-US" dirty="0">
              <a:latin typeface="Calibri" panose="020F0502020204030204" pitchFamily="34" charset="0"/>
              <a:cs typeface="Times New Roman" panose="02020603050405020304" pitchFamily="18" charset="0"/>
            </a:endParaRPr>
          </a:p>
          <a:p>
            <a:pPr marL="0" indent="0">
              <a:buNone/>
            </a:pPr>
            <a:r>
              <a:rPr lang="en-US" dirty="0" smtClean="0">
                <a:latin typeface="Calibri" panose="020F0502020204030204" pitchFamily="34" charset="0"/>
                <a:cs typeface="Times New Roman" panose="02020603050405020304" pitchFamily="18" charset="0"/>
              </a:rPr>
              <a:t>O₂   O―O         O₃      O―O―O       H₂O      H―O―H</a:t>
            </a:r>
          </a:p>
          <a:p>
            <a:pPr marL="0" indent="0">
              <a:buNone/>
            </a:pPr>
            <a:endParaRPr lang="en-US" dirty="0">
              <a:latin typeface="Calibri" panose="020F0502020204030204" pitchFamily="34" charset="0"/>
              <a:cs typeface="Times New Roman" panose="02020603050405020304" pitchFamily="18" charset="0"/>
            </a:endParaRPr>
          </a:p>
          <a:p>
            <a:pPr marL="514350" indent="-514350">
              <a:spcAft>
                <a:spcPts val="1200"/>
              </a:spcAft>
              <a:buAutoNum type="alphaLcPeriod"/>
            </a:pPr>
            <a:r>
              <a:rPr lang="en-US" dirty="0" smtClean="0">
                <a:solidFill>
                  <a:srgbClr val="C00000"/>
                </a:solidFill>
                <a:latin typeface="Calibri" panose="020F0502020204030204" pitchFamily="34" charset="0"/>
                <a:cs typeface="Times New Roman" panose="02020603050405020304" pitchFamily="18" charset="0"/>
              </a:rPr>
              <a:t>Hydrogen atoms are always terminal—never in the middle.</a:t>
            </a:r>
          </a:p>
          <a:p>
            <a:pPr marL="0" indent="0">
              <a:buNone/>
            </a:pPr>
            <a:r>
              <a:rPr lang="en-US" dirty="0" smtClean="0">
                <a:latin typeface="Calibri" panose="020F0502020204030204" pitchFamily="34" charset="0"/>
                <a:cs typeface="Times New Roman" panose="02020603050405020304" pitchFamily="18" charset="0"/>
              </a:rPr>
              <a:t>       so </a:t>
            </a:r>
            <a:r>
              <a:rPr lang="en-US" dirty="0" smtClean="0">
                <a:solidFill>
                  <a:schemeClr val="accent2">
                    <a:lumMod val="75000"/>
                  </a:schemeClr>
                </a:solidFill>
                <a:latin typeface="Calibri" panose="020F0502020204030204" pitchFamily="34" charset="0"/>
                <a:cs typeface="Times New Roman" panose="02020603050405020304" pitchFamily="18" charset="0"/>
              </a:rPr>
              <a:t>H―H―O</a:t>
            </a:r>
            <a:r>
              <a:rPr lang="en-US" dirty="0" smtClean="0">
                <a:latin typeface="Calibri" panose="020F0502020204030204" pitchFamily="34" charset="0"/>
                <a:cs typeface="Times New Roman" panose="02020603050405020304" pitchFamily="18" charset="0"/>
              </a:rPr>
              <a:t> is </a:t>
            </a:r>
            <a:r>
              <a:rPr lang="en-US" dirty="0" smtClean="0">
                <a:solidFill>
                  <a:srgbClr val="C00000"/>
                </a:solidFill>
                <a:latin typeface="Calibri" panose="020F0502020204030204" pitchFamily="34" charset="0"/>
                <a:cs typeface="Times New Roman" panose="02020603050405020304" pitchFamily="18" charset="0"/>
              </a:rPr>
              <a:t>not</a:t>
            </a:r>
            <a:r>
              <a:rPr lang="en-US" dirty="0" smtClean="0">
                <a:latin typeface="Calibri" panose="020F0502020204030204" pitchFamily="34" charset="0"/>
                <a:cs typeface="Times New Roman" panose="02020603050405020304" pitchFamily="18" charset="0"/>
              </a:rPr>
              <a:t> allowed.   N₂H₄    H―N―N―H</a:t>
            </a:r>
          </a:p>
          <a:p>
            <a:pPr marL="0" indent="0">
              <a:spcBef>
                <a:spcPts val="0"/>
              </a:spcBef>
              <a:buNone/>
            </a:pPr>
            <a:r>
              <a:rPr lang="en-US" dirty="0">
                <a:latin typeface="Calibri" panose="020F0502020204030204" pitchFamily="34" charset="0"/>
                <a:cs typeface="Times New Roman" panose="02020603050405020304" pitchFamily="18" charset="0"/>
              </a:rPr>
              <a:t> </a:t>
            </a:r>
            <a:r>
              <a:rPr lang="en-US" dirty="0" smtClean="0">
                <a:latin typeface="Calibri" panose="020F0502020204030204" pitchFamily="34" charset="0"/>
                <a:cs typeface="Times New Roman" panose="02020603050405020304" pitchFamily="18" charset="0"/>
              </a:rPr>
              <a:t>                                                                              │    │</a:t>
            </a:r>
          </a:p>
          <a:p>
            <a:pPr marL="0" indent="0">
              <a:spcBef>
                <a:spcPts val="0"/>
              </a:spcBef>
              <a:buNone/>
            </a:pPr>
            <a:r>
              <a:rPr lang="en-US" dirty="0">
                <a:latin typeface="Calibri" panose="020F0502020204030204" pitchFamily="34" charset="0"/>
                <a:cs typeface="Times New Roman" panose="02020603050405020304" pitchFamily="18" charset="0"/>
              </a:rPr>
              <a:t> </a:t>
            </a:r>
            <a:r>
              <a:rPr lang="en-US" dirty="0" smtClean="0">
                <a:latin typeface="Calibri" panose="020F0502020204030204" pitchFamily="34" charset="0"/>
                <a:cs typeface="Times New Roman" panose="02020603050405020304" pitchFamily="18" charset="0"/>
              </a:rPr>
              <a:t>                                                                              H   </a:t>
            </a:r>
            <a:r>
              <a:rPr lang="en-US" dirty="0" err="1" smtClean="0">
                <a:latin typeface="Calibri" panose="020F0502020204030204" pitchFamily="34" charset="0"/>
                <a:cs typeface="Times New Roman" panose="02020603050405020304" pitchFamily="18" charset="0"/>
              </a:rPr>
              <a:t>H</a:t>
            </a:r>
            <a:endParaRPr lang="en-US"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3818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the skeletal structure</a:t>
            </a:r>
            <a:endParaRPr lang="en-US" dirty="0"/>
          </a:p>
        </p:txBody>
      </p:sp>
      <p:sp>
        <p:nvSpPr>
          <p:cNvPr id="3" name="Content Placeholder 2"/>
          <p:cNvSpPr>
            <a:spLocks noGrp="1"/>
          </p:cNvSpPr>
          <p:nvPr>
            <p:ph idx="1"/>
          </p:nvPr>
        </p:nvSpPr>
        <p:spPr/>
        <p:txBody>
          <a:bodyPr/>
          <a:lstStyle/>
          <a:p>
            <a:pPr marL="514350" indent="-514350">
              <a:buAutoNum type="alphaLcPeriod" startAt="2"/>
            </a:pPr>
            <a:r>
              <a:rPr lang="en-US" dirty="0" smtClean="0">
                <a:solidFill>
                  <a:srgbClr val="C00000"/>
                </a:solidFill>
              </a:rPr>
              <a:t>Place the least electronegative atom in the middle.</a:t>
            </a:r>
            <a:r>
              <a:rPr lang="en-US" dirty="0" smtClean="0"/>
              <a:t>    </a:t>
            </a:r>
            <a:r>
              <a:rPr lang="en-US" sz="2000" dirty="0" smtClean="0">
                <a:hlinkClick r:id="" action="ppaction://hlinkshowjump?jump=nextslide"/>
              </a:rPr>
              <a:t>See Table.</a:t>
            </a:r>
            <a:endParaRPr lang="en-US" sz="2000" dirty="0" smtClean="0"/>
          </a:p>
          <a:p>
            <a:pPr marL="457200" indent="-457200">
              <a:buAutoNum type="alphaLcPeriod" startAt="2"/>
            </a:pPr>
            <a:endParaRPr lang="en-US" sz="2000" dirty="0">
              <a:solidFill>
                <a:srgbClr val="C00000"/>
              </a:solidFill>
            </a:endParaRPr>
          </a:p>
          <a:p>
            <a:pPr marL="0" indent="0">
              <a:buNone/>
            </a:pPr>
            <a:r>
              <a:rPr lang="en-US" sz="2400" dirty="0" smtClean="0"/>
              <a:t>    </a:t>
            </a:r>
            <a:r>
              <a:rPr lang="en-US" dirty="0" smtClean="0"/>
              <a:t>HCN    H</a:t>
            </a:r>
            <a:r>
              <a:rPr lang="en-US" dirty="0" smtClean="0">
                <a:latin typeface="Calibri" panose="020F0502020204030204" pitchFamily="34" charset="0"/>
              </a:rPr>
              <a:t>―C―N           NO₂       O―N―O             NF₃    F―N―F</a:t>
            </a:r>
          </a:p>
          <a:p>
            <a:pPr marL="0" indent="0">
              <a:spcBef>
                <a:spcPts val="0"/>
              </a:spcBef>
              <a:buNone/>
            </a:pPr>
            <a:r>
              <a:rPr lang="en-US" dirty="0" smtClean="0">
                <a:latin typeface="Calibri" panose="020F0502020204030204" pitchFamily="34" charset="0"/>
              </a:rPr>
              <a:t>                                                                                                       │</a:t>
            </a:r>
          </a:p>
          <a:p>
            <a:pPr marL="0" indent="0">
              <a:spcBef>
                <a:spcPts val="0"/>
              </a:spcBef>
              <a:buNone/>
            </a:pPr>
            <a:r>
              <a:rPr lang="en-US" dirty="0">
                <a:latin typeface="Calibri" panose="020F0502020204030204" pitchFamily="34" charset="0"/>
              </a:rPr>
              <a:t> </a:t>
            </a:r>
            <a:r>
              <a:rPr lang="en-US" dirty="0" smtClean="0">
                <a:latin typeface="Calibri" panose="020F0502020204030204" pitchFamily="34" charset="0"/>
              </a:rPr>
              <a:t>                                                                                                      F</a:t>
            </a:r>
            <a:endParaRPr lang="en-US" dirty="0">
              <a:latin typeface="Calibri" panose="020F0502020204030204" pitchFamily="34" charset="0"/>
            </a:endParaRPr>
          </a:p>
          <a:p>
            <a:pPr marL="0" indent="0">
              <a:buNone/>
            </a:pPr>
            <a:r>
              <a:rPr lang="en-US" dirty="0" smtClean="0"/>
              <a:t>    H</a:t>
            </a:r>
            <a:r>
              <a:rPr lang="en-US" dirty="0" smtClean="0">
                <a:latin typeface="Calibri" panose="020F0502020204030204" pitchFamily="34" charset="0"/>
              </a:rPr>
              <a:t>₂SO₃    H―O―S―O―H          N₂O    N―N―O</a:t>
            </a:r>
          </a:p>
          <a:p>
            <a:pPr marL="0" indent="0">
              <a:spcBef>
                <a:spcPts val="0"/>
              </a:spcBef>
              <a:buNone/>
            </a:pPr>
            <a:r>
              <a:rPr lang="en-US" dirty="0">
                <a:latin typeface="Calibri" panose="020F0502020204030204" pitchFamily="34" charset="0"/>
              </a:rPr>
              <a:t> </a:t>
            </a:r>
            <a:r>
              <a:rPr lang="en-US" dirty="0" smtClean="0">
                <a:latin typeface="Calibri" panose="020F0502020204030204" pitchFamily="34" charset="0"/>
              </a:rPr>
              <a:t>                               │</a:t>
            </a:r>
          </a:p>
          <a:p>
            <a:pPr marL="0" indent="0">
              <a:spcBef>
                <a:spcPts val="0"/>
              </a:spcBef>
              <a:buNone/>
            </a:pPr>
            <a:r>
              <a:rPr lang="en-US" dirty="0">
                <a:latin typeface="Calibri" panose="020F0502020204030204" pitchFamily="34" charset="0"/>
              </a:rPr>
              <a:t> </a:t>
            </a:r>
            <a:r>
              <a:rPr lang="en-US" dirty="0" smtClean="0">
                <a:latin typeface="Calibri" panose="020F0502020204030204" pitchFamily="34" charset="0"/>
              </a:rPr>
              <a:t>                               O</a:t>
            </a:r>
          </a:p>
          <a:p>
            <a:pPr marL="457200" indent="-457200">
              <a:spcBef>
                <a:spcPts val="0"/>
              </a:spcBef>
              <a:buAutoNum type="alphaLcPeriod" startAt="3"/>
            </a:pPr>
            <a:r>
              <a:rPr lang="en-US" sz="2500" dirty="0" smtClean="0">
                <a:solidFill>
                  <a:srgbClr val="C00000"/>
                </a:solidFill>
              </a:rPr>
              <a:t>The structure with the smallest (closest to zero) formal charges is preferred.</a:t>
            </a:r>
          </a:p>
          <a:p>
            <a:pPr marL="0" indent="0">
              <a:spcBef>
                <a:spcPts val="0"/>
              </a:spcBef>
              <a:buNone/>
            </a:pPr>
            <a:r>
              <a:rPr lang="en-US" sz="2500" dirty="0">
                <a:solidFill>
                  <a:srgbClr val="C00000"/>
                </a:solidFill>
              </a:rPr>
              <a:t> </a:t>
            </a:r>
            <a:r>
              <a:rPr lang="en-US" sz="2500" dirty="0" smtClean="0">
                <a:solidFill>
                  <a:srgbClr val="C00000"/>
                </a:solidFill>
              </a:rPr>
              <a:t>      </a:t>
            </a:r>
            <a:r>
              <a:rPr lang="en-US" sz="2500" dirty="0" smtClean="0">
                <a:solidFill>
                  <a:srgbClr val="0070C0"/>
                </a:solidFill>
              </a:rPr>
              <a:t>c. </a:t>
            </a:r>
            <a:r>
              <a:rPr lang="en-US" sz="2500" dirty="0" err="1" smtClean="0">
                <a:solidFill>
                  <a:srgbClr val="0070C0"/>
                </a:solidFill>
              </a:rPr>
              <a:t>supercedes</a:t>
            </a:r>
            <a:r>
              <a:rPr lang="en-US" sz="2500" dirty="0" smtClean="0">
                <a:solidFill>
                  <a:srgbClr val="0070C0"/>
                </a:solidFill>
              </a:rPr>
              <a:t> b.      b. is usually adequate, but see later discussion.</a:t>
            </a:r>
            <a:endParaRPr lang="en-US" sz="2500" dirty="0">
              <a:solidFill>
                <a:srgbClr val="0070C0"/>
              </a:solidFill>
            </a:endParaRPr>
          </a:p>
        </p:txBody>
      </p:sp>
    </p:spTree>
    <p:extLst>
      <p:ext uri="{BB962C8B-B14F-4D97-AF65-F5344CB8AC3E}">
        <p14:creationId xmlns:p14="http://schemas.microsoft.com/office/powerpoint/2010/main" val="606336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63551811"/>
              </p:ext>
            </p:extLst>
          </p:nvPr>
        </p:nvGraphicFramePr>
        <p:xfrm>
          <a:off x="515620" y="648494"/>
          <a:ext cx="11244582" cy="5549104"/>
        </p:xfrm>
        <a:graphic>
          <a:graphicData uri="http://schemas.openxmlformats.org/drawingml/2006/table">
            <a:tbl>
              <a:tblPr/>
              <a:tblGrid>
                <a:gridCol w="624699"/>
                <a:gridCol w="624699"/>
                <a:gridCol w="624699"/>
                <a:gridCol w="624699"/>
                <a:gridCol w="624699"/>
                <a:gridCol w="624699"/>
                <a:gridCol w="624699"/>
                <a:gridCol w="624699"/>
                <a:gridCol w="624699"/>
                <a:gridCol w="624699"/>
                <a:gridCol w="624699"/>
                <a:gridCol w="624699"/>
                <a:gridCol w="611292"/>
                <a:gridCol w="638106"/>
                <a:gridCol w="624699"/>
                <a:gridCol w="624699"/>
                <a:gridCol w="624699"/>
                <a:gridCol w="624699"/>
              </a:tblGrid>
              <a:tr h="693638">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1A</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r>
              <a:tr h="693638">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H</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2.1</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2A</a:t>
                      </a:r>
                      <a:endParaRPr lang="en-US" sz="1800" dirty="0">
                        <a:effectLst/>
                        <a:latin typeface="Calibri" panose="020F050202020403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3A</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4A</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5A</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6A</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7A</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8A</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693638">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Li</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Be</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1.5</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a:noFill/>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B</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C</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2.5</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N</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3.0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O</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3.5</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F</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4.0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38">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Na</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Mg</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1.2</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3B</a:t>
                      </a:r>
                      <a:endParaRPr lang="en-US" sz="1800" dirty="0">
                        <a:effectLst/>
                        <a:latin typeface="Calibri" panose="020F050202020403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4B</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5B</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6B</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7B</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dirty="0">
                          <a:effectLst/>
                          <a:latin typeface="Calibri" panose="020F0502020204030204" pitchFamily="34" charset="0"/>
                          <a:ea typeface="Times New Roman" panose="02020603050405020304" pitchFamily="18" charset="0"/>
                        </a:rPr>
                        <a:t> </a:t>
                      </a:r>
                    </a:p>
                    <a:p>
                      <a:pPr marL="0" marR="0" algn="ctr" hangingPunct="0">
                        <a:spcBef>
                          <a:spcPts val="0"/>
                        </a:spcBef>
                        <a:spcAft>
                          <a:spcPts val="0"/>
                        </a:spcAft>
                      </a:pPr>
                      <a:r>
                        <a:rPr lang="en-US" sz="1800" dirty="0">
                          <a:effectLst/>
                          <a:latin typeface="Calibri" panose="020F0502020204030204" pitchFamily="34" charset="0"/>
                          <a:ea typeface="Times New Roman" panose="02020603050405020304" pitchFamily="18" charset="0"/>
                          <a:sym typeface="Symbol" panose="05050102010706020507" pitchFamily="18" charset="2"/>
                        </a:rPr>
                        <a:t></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8B</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dirty="0">
                          <a:effectLst/>
                          <a:latin typeface="Calibri" panose="020F0502020204030204" pitchFamily="34" charset="0"/>
                          <a:ea typeface="Times New Roman" panose="02020603050405020304" pitchFamily="18" charset="0"/>
                          <a:sym typeface="Symbol" panose="05050102010706020507" pitchFamily="18" charset="2"/>
                        </a:rPr>
                        <a:t></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1B</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2B</a:t>
                      </a:r>
                      <a:endParaRPr lang="en-US" sz="1800" dirty="0">
                        <a:effectLst/>
                        <a:latin typeface="Calibri" panose="020F0502020204030204" pitchFamily="34"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Al</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1.5</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Si</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1.8</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P</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2.1</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S</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2.5</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Cl</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3.0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38">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K</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0.9</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Ca</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Sc</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1.3</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Ti</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1.4</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V</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1.5</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Cr</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1.6</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Mn</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1.6</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Fe</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1.7</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Co</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1.7</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Ni</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1.8</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Cu</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1.8</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Zn</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1.6</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Ga</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1.7</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Ge</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1.9</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As</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2.1</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Se</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2.4</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Br</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2.8</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Kr</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3.0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693638">
                <a:tc>
                  <a:txBody>
                    <a:bodyPr/>
                    <a:lstStyle/>
                    <a:p>
                      <a:pPr marL="0" marR="0" algn="ctr" hangingPunct="0">
                        <a:spcBef>
                          <a:spcPts val="0"/>
                        </a:spcBef>
                        <a:spcAft>
                          <a:spcPts val="0"/>
                        </a:spcAft>
                      </a:pPr>
                      <a:r>
                        <a:rPr lang="en-US" sz="1800" b="1" dirty="0" err="1">
                          <a:effectLst/>
                          <a:latin typeface="Calibri" panose="020F0502020204030204" pitchFamily="34" charset="0"/>
                          <a:ea typeface="Times New Roman" panose="02020603050405020304" pitchFamily="18" charset="0"/>
                        </a:rPr>
                        <a:t>Rb</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0.9</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dirty="0" err="1">
                          <a:effectLst/>
                          <a:latin typeface="Calibri" panose="020F0502020204030204" pitchFamily="34" charset="0"/>
                          <a:ea typeface="Times New Roman" panose="02020603050405020304" pitchFamily="18" charset="0"/>
                        </a:rPr>
                        <a:t>Sr</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Y</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1.2</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Zr</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1.3</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Nb</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1.5</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Mo</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1.6</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Tc</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1.7</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Ru</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1.8</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Rh</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1.8</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Pd</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1.8</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Ag</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1.6</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Cd</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1.6</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In</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1.6</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Sn</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1.8</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Sb</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1.9</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Te</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2.1</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I</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2.5</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err="1">
                          <a:effectLst/>
                          <a:latin typeface="Calibri" panose="020F0502020204030204" pitchFamily="34" charset="0"/>
                          <a:ea typeface="Times New Roman" panose="02020603050405020304" pitchFamily="18" charset="0"/>
                        </a:rPr>
                        <a:t>Xe</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2.6</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693638">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Cs</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0.8</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Ba</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La</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1.1</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Hf</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1.3</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Ta</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1.4</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W</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1.5</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Re</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1.7</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Os</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1.9</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Ir</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1.9</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Pt</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1.8</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Au</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1.9</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Hg</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1.7</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Tl</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1.6</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Pb</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1.7</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Bi</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1.8</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Po</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1.9</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At</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2.1</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38">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Fr</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0.8</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Ra</a:t>
                      </a:r>
                      <a:endParaRPr lang="en-US" sz="1800" dirty="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dirty="0">
                          <a:effectLst/>
                          <a:latin typeface="Calibri" panose="020F0502020204030204" pitchFamily="34" charset="0"/>
                          <a:ea typeface="Times New Roman" panose="02020603050405020304" pitchFamily="18" charset="0"/>
                        </a:rPr>
                        <a:t>1.0</a:t>
                      </a:r>
                      <a:endParaRPr lang="en-US" sz="18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Ac</a:t>
                      </a:r>
                      <a:endParaRPr lang="en-US" sz="1800">
                        <a:effectLst/>
                        <a:latin typeface="Calibri" panose="020F0502020204030204" pitchFamily="34" charset="0"/>
                        <a:ea typeface="Times New Roman" panose="02020603050405020304" pitchFamily="18" charset="0"/>
                      </a:endParaRPr>
                    </a:p>
                    <a:p>
                      <a:pPr marL="0" marR="0" algn="ctr" hangingPunct="0">
                        <a:spcBef>
                          <a:spcPts val="0"/>
                        </a:spcBef>
                        <a:spcAft>
                          <a:spcPts val="0"/>
                        </a:spcAft>
                      </a:pPr>
                      <a:r>
                        <a:rPr lang="en-US" sz="1800" b="1">
                          <a:effectLst/>
                          <a:latin typeface="Calibri" panose="020F0502020204030204" pitchFamily="34" charset="0"/>
                          <a:ea typeface="Times New Roman" panose="02020603050405020304" pitchFamily="18" charset="0"/>
                        </a:rPr>
                        <a:t>1.1</a:t>
                      </a:r>
                      <a:endParaRPr lang="en-US" sz="18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hangingPunct="0">
                        <a:spcBef>
                          <a:spcPts val="0"/>
                        </a:spcBef>
                        <a:spcAft>
                          <a:spcPts val="0"/>
                        </a:spcAft>
                      </a:pPr>
                      <a:r>
                        <a:rPr lang="en-US" sz="1800" dirty="0">
                          <a:effectLst/>
                          <a:latin typeface="Calibri" panose="020F0502020204030204" pitchFamily="34" charset="0"/>
                          <a:ea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5" name="TextBox 4"/>
          <p:cNvSpPr txBox="1"/>
          <p:nvPr/>
        </p:nvSpPr>
        <p:spPr>
          <a:xfrm>
            <a:off x="2209800" y="952500"/>
            <a:ext cx="5549900" cy="523220"/>
          </a:xfrm>
          <a:prstGeom prst="rect">
            <a:avLst/>
          </a:prstGeom>
          <a:noFill/>
        </p:spPr>
        <p:txBody>
          <a:bodyPr wrap="square" rtlCol="0">
            <a:spAutoFit/>
          </a:bodyPr>
          <a:lstStyle/>
          <a:p>
            <a:r>
              <a:rPr lang="en-US" sz="2800" dirty="0" err="1" smtClean="0">
                <a:solidFill>
                  <a:schemeClr val="accent6">
                    <a:lumMod val="50000"/>
                  </a:schemeClr>
                </a:solidFill>
                <a:latin typeface="Calibri" panose="020F0502020204030204" pitchFamily="34" charset="0"/>
              </a:rPr>
              <a:t>Electronegativities</a:t>
            </a:r>
            <a:r>
              <a:rPr lang="en-US" sz="2800" dirty="0" smtClean="0">
                <a:solidFill>
                  <a:schemeClr val="accent6">
                    <a:lumMod val="50000"/>
                  </a:schemeClr>
                </a:solidFill>
                <a:latin typeface="Calibri" panose="020F0502020204030204" pitchFamily="34" charset="0"/>
              </a:rPr>
              <a:t> of the Elements</a:t>
            </a:r>
            <a:endParaRPr lang="en-US" sz="2800" dirty="0">
              <a:solidFill>
                <a:schemeClr val="accent6">
                  <a:lumMod val="50000"/>
                </a:schemeClr>
              </a:solidFill>
              <a:latin typeface="Calibri" panose="020F0502020204030204" pitchFamily="34" charset="0"/>
            </a:endParaRPr>
          </a:p>
        </p:txBody>
      </p:sp>
      <p:sp>
        <p:nvSpPr>
          <p:cNvPr id="6" name="TextBox 5"/>
          <p:cNvSpPr txBox="1"/>
          <p:nvPr/>
        </p:nvSpPr>
        <p:spPr>
          <a:xfrm>
            <a:off x="2819400" y="5676900"/>
            <a:ext cx="8305800" cy="830997"/>
          </a:xfrm>
          <a:prstGeom prst="rect">
            <a:avLst/>
          </a:prstGeom>
          <a:noFill/>
        </p:spPr>
        <p:txBody>
          <a:bodyPr wrap="square" rtlCol="0">
            <a:spAutoFit/>
          </a:bodyPr>
          <a:lstStyle/>
          <a:p>
            <a:r>
              <a:rPr lang="en-US" sz="2400" dirty="0" smtClean="0">
                <a:solidFill>
                  <a:srgbClr val="7030A0"/>
                </a:solidFill>
              </a:rPr>
              <a:t>Electronegativity</a:t>
            </a:r>
            <a:r>
              <a:rPr lang="en-US" sz="2400" dirty="0" smtClean="0"/>
              <a:t> is the relative ability of an atom to attract 		     electrons to itself in a chemical bond.</a:t>
            </a:r>
            <a:endParaRPr lang="en-US" sz="2400" dirty="0"/>
          </a:p>
        </p:txBody>
      </p:sp>
    </p:spTree>
    <p:extLst>
      <p:ext uri="{BB962C8B-B14F-4D97-AF65-F5344CB8AC3E}">
        <p14:creationId xmlns:p14="http://schemas.microsoft.com/office/powerpoint/2010/main" val="1971348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 Sum the Valence Electrons</a:t>
            </a:r>
            <a:endParaRPr lang="en-US" dirty="0"/>
          </a:p>
        </p:txBody>
      </p:sp>
      <p:sp>
        <p:nvSpPr>
          <p:cNvPr id="5" name="Content Placeholder 4"/>
          <p:cNvSpPr>
            <a:spLocks noGrp="1"/>
          </p:cNvSpPr>
          <p:nvPr>
            <p:ph idx="1"/>
          </p:nvPr>
        </p:nvSpPr>
        <p:spPr>
          <a:xfrm>
            <a:off x="838200" y="1825625"/>
            <a:ext cx="10972800" cy="4351338"/>
          </a:xfrm>
        </p:spPr>
        <p:txBody>
          <a:bodyPr/>
          <a:lstStyle/>
          <a:p>
            <a:pPr marL="0" indent="0">
              <a:spcAft>
                <a:spcPts val="1200"/>
              </a:spcAft>
              <a:buNone/>
            </a:pPr>
            <a:r>
              <a:rPr lang="en-US" dirty="0" smtClean="0">
                <a:solidFill>
                  <a:srgbClr val="C00000"/>
                </a:solidFill>
              </a:rPr>
              <a:t>Sum the valence electrons for all atoms.</a:t>
            </a:r>
            <a:endParaRPr lang="en-US" dirty="0">
              <a:solidFill>
                <a:srgbClr val="C00000"/>
              </a:solidFill>
            </a:endParaRPr>
          </a:p>
          <a:p>
            <a:pPr marL="0" indent="0">
              <a:spcAft>
                <a:spcPts val="1200"/>
              </a:spcAft>
              <a:buNone/>
            </a:pPr>
            <a:r>
              <a:rPr lang="en-US" dirty="0" smtClean="0"/>
              <a:t>H</a:t>
            </a:r>
            <a:r>
              <a:rPr lang="en-US" dirty="0" smtClean="0">
                <a:latin typeface="Calibri" panose="020F0502020204030204" pitchFamily="34" charset="0"/>
              </a:rPr>
              <a:t>₂O   </a:t>
            </a:r>
            <a:r>
              <a:rPr lang="en-US" dirty="0" smtClean="0">
                <a:solidFill>
                  <a:srgbClr val="0070C0"/>
                </a:solidFill>
                <a:latin typeface="Calibri" panose="020F0502020204030204" pitchFamily="34" charset="0"/>
              </a:rPr>
              <a:t>1</a:t>
            </a:r>
            <a:r>
              <a:rPr lang="en-US" dirty="0" smtClean="0">
                <a:latin typeface="Calibri" panose="020F0502020204030204" pitchFamily="34" charset="0"/>
              </a:rPr>
              <a:t>x2 + </a:t>
            </a:r>
            <a:r>
              <a:rPr lang="en-US" dirty="0" smtClean="0">
                <a:solidFill>
                  <a:srgbClr val="00B050"/>
                </a:solidFill>
                <a:latin typeface="Calibri" panose="020F0502020204030204" pitchFamily="34" charset="0"/>
              </a:rPr>
              <a:t>6</a:t>
            </a:r>
            <a:r>
              <a:rPr lang="en-US" dirty="0" smtClean="0">
                <a:latin typeface="Calibri" panose="020F0502020204030204" pitchFamily="34" charset="0"/>
              </a:rPr>
              <a:t> = </a:t>
            </a:r>
            <a:r>
              <a:rPr lang="en-US" dirty="0" smtClean="0">
                <a:solidFill>
                  <a:schemeClr val="accent5">
                    <a:lumMod val="75000"/>
                  </a:schemeClr>
                </a:solidFill>
                <a:latin typeface="Calibri" panose="020F0502020204030204" pitchFamily="34" charset="0"/>
              </a:rPr>
              <a:t>8 </a:t>
            </a:r>
            <a:r>
              <a:rPr lang="en-US" dirty="0" smtClean="0">
                <a:latin typeface="Calibri" panose="020F0502020204030204" pitchFamily="34" charset="0"/>
              </a:rPr>
              <a:t>     	H is in column </a:t>
            </a:r>
            <a:r>
              <a:rPr lang="en-US" dirty="0" smtClean="0">
                <a:solidFill>
                  <a:srgbClr val="0070C0"/>
                </a:solidFill>
                <a:latin typeface="Calibri" panose="020F0502020204030204" pitchFamily="34" charset="0"/>
              </a:rPr>
              <a:t>1</a:t>
            </a:r>
            <a:r>
              <a:rPr lang="en-US" dirty="0" smtClean="0">
                <a:latin typeface="Calibri" panose="020F0502020204030204" pitchFamily="34" charset="0"/>
              </a:rPr>
              <a:t>A   O is in column </a:t>
            </a:r>
            <a:r>
              <a:rPr lang="en-US" dirty="0" smtClean="0">
                <a:solidFill>
                  <a:srgbClr val="00B050"/>
                </a:solidFill>
                <a:latin typeface="Calibri" panose="020F0502020204030204" pitchFamily="34" charset="0"/>
              </a:rPr>
              <a:t>6</a:t>
            </a:r>
            <a:r>
              <a:rPr lang="en-US" dirty="0" smtClean="0">
                <a:latin typeface="Calibri" panose="020F0502020204030204" pitchFamily="34" charset="0"/>
              </a:rPr>
              <a:t>A</a:t>
            </a:r>
            <a:endParaRPr lang="en-US" dirty="0">
              <a:latin typeface="Calibri" panose="020F0502020204030204" pitchFamily="34" charset="0"/>
            </a:endParaRPr>
          </a:p>
          <a:p>
            <a:pPr marL="0" indent="0">
              <a:spcAft>
                <a:spcPts val="1200"/>
              </a:spcAft>
              <a:buNone/>
            </a:pPr>
            <a:r>
              <a:rPr lang="en-US" dirty="0" smtClean="0"/>
              <a:t>NF</a:t>
            </a:r>
            <a:r>
              <a:rPr lang="en-US" dirty="0" smtClean="0">
                <a:latin typeface="Calibri" panose="020F0502020204030204" pitchFamily="34" charset="0"/>
              </a:rPr>
              <a:t>₃    </a:t>
            </a:r>
            <a:r>
              <a:rPr lang="en-US" dirty="0" smtClean="0">
                <a:solidFill>
                  <a:schemeClr val="accent2">
                    <a:lumMod val="75000"/>
                  </a:schemeClr>
                </a:solidFill>
                <a:latin typeface="Calibri" panose="020F0502020204030204" pitchFamily="34" charset="0"/>
              </a:rPr>
              <a:t>5</a:t>
            </a:r>
            <a:r>
              <a:rPr lang="en-US" dirty="0" smtClean="0">
                <a:latin typeface="Calibri" panose="020F0502020204030204" pitchFamily="34" charset="0"/>
              </a:rPr>
              <a:t> + </a:t>
            </a:r>
            <a:r>
              <a:rPr lang="en-US" dirty="0" smtClean="0">
                <a:solidFill>
                  <a:srgbClr val="7030A0"/>
                </a:solidFill>
                <a:latin typeface="Calibri" panose="020F0502020204030204" pitchFamily="34" charset="0"/>
              </a:rPr>
              <a:t>7</a:t>
            </a:r>
            <a:r>
              <a:rPr lang="en-US" dirty="0" smtClean="0">
                <a:latin typeface="Calibri" panose="020F0502020204030204" pitchFamily="34" charset="0"/>
              </a:rPr>
              <a:t>x3   = </a:t>
            </a:r>
            <a:r>
              <a:rPr lang="en-US" dirty="0" smtClean="0">
                <a:solidFill>
                  <a:schemeClr val="accent5">
                    <a:lumMod val="75000"/>
                  </a:schemeClr>
                </a:solidFill>
                <a:latin typeface="Calibri" panose="020F0502020204030204" pitchFamily="34" charset="0"/>
              </a:rPr>
              <a:t>26</a:t>
            </a:r>
            <a:r>
              <a:rPr lang="en-US" dirty="0" smtClean="0">
                <a:latin typeface="Calibri" panose="020F0502020204030204" pitchFamily="34" charset="0"/>
              </a:rPr>
              <a:t>           N is in column </a:t>
            </a:r>
            <a:r>
              <a:rPr lang="en-US" dirty="0" smtClean="0">
                <a:solidFill>
                  <a:schemeClr val="accent2">
                    <a:lumMod val="75000"/>
                  </a:schemeClr>
                </a:solidFill>
                <a:latin typeface="Calibri" panose="020F0502020204030204" pitchFamily="34" charset="0"/>
              </a:rPr>
              <a:t>5</a:t>
            </a:r>
            <a:r>
              <a:rPr lang="en-US" dirty="0" smtClean="0">
                <a:latin typeface="Calibri" panose="020F0502020204030204" pitchFamily="34" charset="0"/>
              </a:rPr>
              <a:t>A   F is in column </a:t>
            </a:r>
            <a:r>
              <a:rPr lang="en-US" dirty="0" smtClean="0">
                <a:solidFill>
                  <a:srgbClr val="7030A0"/>
                </a:solidFill>
                <a:latin typeface="Calibri" panose="020F0502020204030204" pitchFamily="34" charset="0"/>
              </a:rPr>
              <a:t>7</a:t>
            </a:r>
            <a:r>
              <a:rPr lang="en-US" dirty="0" smtClean="0">
                <a:latin typeface="Calibri" panose="020F0502020204030204" pitchFamily="34" charset="0"/>
              </a:rPr>
              <a:t>A</a:t>
            </a:r>
          </a:p>
          <a:p>
            <a:pPr marL="0" indent="0">
              <a:spcAft>
                <a:spcPts val="1200"/>
              </a:spcAft>
              <a:buNone/>
            </a:pPr>
            <a:r>
              <a:rPr lang="en-US" dirty="0" smtClean="0">
                <a:latin typeface="Calibri" panose="020F0502020204030204" pitchFamily="34" charset="0"/>
              </a:rPr>
              <a:t>H₂SO₃   </a:t>
            </a:r>
            <a:r>
              <a:rPr lang="en-US" dirty="0" smtClean="0">
                <a:solidFill>
                  <a:schemeClr val="accent1">
                    <a:lumMod val="75000"/>
                  </a:schemeClr>
                </a:solidFill>
                <a:latin typeface="Calibri" panose="020F0502020204030204" pitchFamily="34" charset="0"/>
              </a:rPr>
              <a:t>1</a:t>
            </a:r>
            <a:r>
              <a:rPr lang="en-US" dirty="0" smtClean="0">
                <a:latin typeface="Calibri" panose="020F0502020204030204" pitchFamily="34" charset="0"/>
              </a:rPr>
              <a:t>x2  +  </a:t>
            </a:r>
            <a:r>
              <a:rPr lang="en-US" dirty="0" smtClean="0">
                <a:solidFill>
                  <a:srgbClr val="00B050"/>
                </a:solidFill>
                <a:latin typeface="Calibri" panose="020F0502020204030204" pitchFamily="34" charset="0"/>
              </a:rPr>
              <a:t>6</a:t>
            </a:r>
            <a:r>
              <a:rPr lang="en-US" dirty="0" smtClean="0">
                <a:latin typeface="Calibri" panose="020F0502020204030204" pitchFamily="34" charset="0"/>
              </a:rPr>
              <a:t>  + </a:t>
            </a:r>
            <a:r>
              <a:rPr lang="en-US" dirty="0" smtClean="0">
                <a:solidFill>
                  <a:srgbClr val="00B050"/>
                </a:solidFill>
                <a:latin typeface="Calibri" panose="020F0502020204030204" pitchFamily="34" charset="0"/>
              </a:rPr>
              <a:t>6</a:t>
            </a:r>
            <a:r>
              <a:rPr lang="en-US" dirty="0" smtClean="0">
                <a:latin typeface="Calibri" panose="020F0502020204030204" pitchFamily="34" charset="0"/>
              </a:rPr>
              <a:t>x3  =  </a:t>
            </a:r>
            <a:r>
              <a:rPr lang="en-US" dirty="0" smtClean="0">
                <a:solidFill>
                  <a:schemeClr val="accent5">
                    <a:lumMod val="75000"/>
                  </a:schemeClr>
                </a:solidFill>
                <a:latin typeface="Calibri" panose="020F0502020204030204" pitchFamily="34" charset="0"/>
              </a:rPr>
              <a:t>26</a:t>
            </a:r>
          </a:p>
          <a:p>
            <a:pPr marL="0" indent="0">
              <a:spcAft>
                <a:spcPts val="1200"/>
              </a:spcAft>
              <a:buNone/>
            </a:pPr>
            <a:r>
              <a:rPr lang="en-US" dirty="0" smtClean="0">
                <a:latin typeface="Calibri" panose="020F0502020204030204" pitchFamily="34" charset="0"/>
              </a:rPr>
              <a:t>CO₃²⁻       4  +  6x3  +  </a:t>
            </a:r>
            <a:r>
              <a:rPr lang="en-US" dirty="0">
                <a:solidFill>
                  <a:schemeClr val="accent6">
                    <a:lumMod val="75000"/>
                  </a:schemeClr>
                </a:solidFill>
                <a:latin typeface="Calibri" panose="020F0502020204030204" pitchFamily="34" charset="0"/>
              </a:rPr>
              <a:t>2</a:t>
            </a:r>
            <a:r>
              <a:rPr lang="en-US" dirty="0" smtClean="0">
                <a:latin typeface="Calibri" panose="020F0502020204030204" pitchFamily="34" charset="0"/>
              </a:rPr>
              <a:t>  = </a:t>
            </a:r>
            <a:r>
              <a:rPr lang="en-US" dirty="0" smtClean="0">
                <a:solidFill>
                  <a:schemeClr val="accent5">
                    <a:lumMod val="75000"/>
                  </a:schemeClr>
                </a:solidFill>
                <a:latin typeface="Calibri" panose="020F0502020204030204" pitchFamily="34" charset="0"/>
              </a:rPr>
              <a:t>24             </a:t>
            </a:r>
            <a:r>
              <a:rPr lang="en-US" dirty="0" smtClean="0">
                <a:solidFill>
                  <a:schemeClr val="accent6">
                    <a:lumMod val="75000"/>
                  </a:schemeClr>
                </a:solidFill>
                <a:latin typeface="Calibri" panose="020F0502020204030204" pitchFamily="34" charset="0"/>
              </a:rPr>
              <a:t>add electron(s) for negative charge</a:t>
            </a:r>
          </a:p>
          <a:p>
            <a:pPr marL="0" indent="0">
              <a:buNone/>
            </a:pPr>
            <a:r>
              <a:rPr lang="en-US" dirty="0" smtClean="0">
                <a:latin typeface="Calibri" panose="020F0502020204030204" pitchFamily="34" charset="0"/>
              </a:rPr>
              <a:t>NH₄⁺     </a:t>
            </a:r>
            <a:r>
              <a:rPr lang="en-US" dirty="0" smtClean="0">
                <a:solidFill>
                  <a:schemeClr val="accent2">
                    <a:lumMod val="75000"/>
                  </a:schemeClr>
                </a:solidFill>
                <a:latin typeface="Calibri" panose="020F0502020204030204" pitchFamily="34" charset="0"/>
              </a:rPr>
              <a:t>5</a:t>
            </a:r>
            <a:r>
              <a:rPr lang="en-US" dirty="0" smtClean="0">
                <a:latin typeface="Calibri" panose="020F0502020204030204" pitchFamily="34" charset="0"/>
              </a:rPr>
              <a:t>  +  </a:t>
            </a:r>
            <a:r>
              <a:rPr lang="en-US" dirty="0" smtClean="0">
                <a:solidFill>
                  <a:schemeClr val="accent1">
                    <a:lumMod val="75000"/>
                  </a:schemeClr>
                </a:solidFill>
                <a:latin typeface="Calibri" panose="020F0502020204030204" pitchFamily="34" charset="0"/>
              </a:rPr>
              <a:t>1</a:t>
            </a:r>
            <a:r>
              <a:rPr lang="en-US" dirty="0" smtClean="0">
                <a:latin typeface="Calibri" panose="020F0502020204030204" pitchFamily="34" charset="0"/>
              </a:rPr>
              <a:t>x4  − </a:t>
            </a:r>
            <a:r>
              <a:rPr lang="en-US" dirty="0" smtClean="0">
                <a:solidFill>
                  <a:schemeClr val="accent4">
                    <a:lumMod val="50000"/>
                  </a:schemeClr>
                </a:solidFill>
                <a:latin typeface="Calibri" panose="020F0502020204030204" pitchFamily="34" charset="0"/>
              </a:rPr>
              <a:t>1       = </a:t>
            </a:r>
            <a:r>
              <a:rPr lang="en-US" dirty="0" smtClean="0">
                <a:solidFill>
                  <a:schemeClr val="accent5">
                    <a:lumMod val="75000"/>
                  </a:schemeClr>
                </a:solidFill>
                <a:latin typeface="Calibri" panose="020F0502020204030204" pitchFamily="34" charset="0"/>
              </a:rPr>
              <a:t>8</a:t>
            </a:r>
            <a:r>
              <a:rPr lang="en-US" dirty="0" smtClean="0">
                <a:solidFill>
                  <a:schemeClr val="accent4">
                    <a:lumMod val="50000"/>
                  </a:schemeClr>
                </a:solidFill>
                <a:latin typeface="Calibri" panose="020F0502020204030204" pitchFamily="34" charset="0"/>
              </a:rPr>
              <a:t>           subtract electron(s) for positive charge</a:t>
            </a:r>
            <a:endParaRPr lang="en-US" dirty="0">
              <a:solidFill>
                <a:schemeClr val="accent4">
                  <a:lumMod val="50000"/>
                </a:schemeClr>
              </a:solidFill>
              <a:latin typeface="Calibri" panose="020F0502020204030204" pitchFamily="34" charset="0"/>
            </a:endParaRPr>
          </a:p>
        </p:txBody>
      </p:sp>
    </p:spTree>
    <p:extLst>
      <p:ext uri="{BB962C8B-B14F-4D97-AF65-F5344CB8AC3E}">
        <p14:creationId xmlns:p14="http://schemas.microsoft.com/office/powerpoint/2010/main" val="1902795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octets for all atoms </a:t>
            </a:r>
            <a:r>
              <a:rPr lang="en-US" sz="2800" dirty="0" smtClean="0"/>
              <a:t>(duets for H)</a:t>
            </a:r>
            <a:endParaRPr lang="en-US" sz="2800" dirty="0"/>
          </a:p>
        </p:txBody>
      </p:sp>
      <p:sp>
        <p:nvSpPr>
          <p:cNvPr id="3" name="Content Placeholder 2"/>
          <p:cNvSpPr>
            <a:spLocks noGrp="1"/>
          </p:cNvSpPr>
          <p:nvPr>
            <p:ph idx="1"/>
          </p:nvPr>
        </p:nvSpPr>
        <p:spPr>
          <a:xfrm>
            <a:off x="838200" y="1825625"/>
            <a:ext cx="10807700" cy="4351338"/>
          </a:xfrm>
        </p:spPr>
        <p:txBody>
          <a:bodyPr>
            <a:normAutofit fontScale="92500" lnSpcReduction="10000"/>
          </a:bodyPr>
          <a:lstStyle/>
          <a:p>
            <a:pPr marL="0" indent="0">
              <a:buNone/>
            </a:pPr>
            <a:r>
              <a:rPr lang="en-US" dirty="0" smtClean="0"/>
              <a:t>An </a:t>
            </a:r>
            <a:r>
              <a:rPr lang="en-US" dirty="0" smtClean="0">
                <a:solidFill>
                  <a:srgbClr val="C00000"/>
                </a:solidFill>
              </a:rPr>
              <a:t>octet</a:t>
            </a:r>
            <a:r>
              <a:rPr lang="en-US" dirty="0" smtClean="0"/>
              <a:t> is an arrangement of </a:t>
            </a:r>
            <a:r>
              <a:rPr lang="en-US" dirty="0" smtClean="0">
                <a:solidFill>
                  <a:srgbClr val="C00000"/>
                </a:solidFill>
              </a:rPr>
              <a:t>8 electrons around an atom</a:t>
            </a:r>
            <a:r>
              <a:rPr lang="en-US" dirty="0" smtClean="0"/>
              <a:t>.</a:t>
            </a:r>
          </a:p>
          <a:p>
            <a:pPr marL="0" indent="0">
              <a:buNone/>
            </a:pPr>
            <a:r>
              <a:rPr lang="en-US" dirty="0" smtClean="0"/>
              <a:t>Each bond </a:t>
            </a:r>
            <a:r>
              <a:rPr lang="en-US" dirty="0" smtClean="0">
                <a:latin typeface="Calibri" panose="020F0502020204030204" pitchFamily="34" charset="0"/>
              </a:rPr>
              <a:t>− counts as 2 electrons.  Bonded pairs count for both atoms.</a:t>
            </a:r>
          </a:p>
          <a:p>
            <a:pPr marL="0" indent="0">
              <a:buNone/>
            </a:pPr>
            <a:r>
              <a:rPr lang="en-US" dirty="0" smtClean="0">
                <a:latin typeface="Calibri" panose="020F0502020204030204" pitchFamily="34" charset="0"/>
              </a:rPr>
              <a:t>Each lone pair </a:t>
            </a:r>
            <a:r>
              <a:rPr lang="en-US" dirty="0" smtClean="0">
                <a:latin typeface="Bodoni MT Black" panose="02070A03080606020203" pitchFamily="18" charset="0"/>
              </a:rPr>
              <a:t>:</a:t>
            </a:r>
            <a:r>
              <a:rPr lang="en-US" dirty="0" smtClean="0">
                <a:latin typeface="Calibri" panose="020F0502020204030204" pitchFamily="34" charset="0"/>
              </a:rPr>
              <a:t> counts as two electrons for just one atom.</a:t>
            </a:r>
            <a:endParaRPr lang="en-US" dirty="0">
              <a:latin typeface="Calibri" panose="020F0502020204030204" pitchFamily="34" charset="0"/>
            </a:endParaRPr>
          </a:p>
          <a:p>
            <a:pPr marL="0" indent="0">
              <a:buNone/>
            </a:pPr>
            <a:r>
              <a:rPr lang="en-US" dirty="0" smtClean="0">
                <a:latin typeface="Calibri" panose="020F0502020204030204" pitchFamily="34" charset="0"/>
              </a:rPr>
              <a:t>A correctly drawn structure will already have a single bond (2 electrons) between neighboring atoms.   Proceed by adding the remaining valence electrons to the structure as lone pairs </a:t>
            </a:r>
            <a:r>
              <a:rPr lang="en-US" dirty="0" smtClean="0">
                <a:solidFill>
                  <a:srgbClr val="00B0F0"/>
                </a:solidFill>
                <a:latin typeface="Calibri" panose="020F0502020204030204" pitchFamily="34" charset="0"/>
              </a:rPr>
              <a:t>until all atoms have octets.</a:t>
            </a:r>
            <a:r>
              <a:rPr lang="en-US" dirty="0" smtClean="0">
                <a:latin typeface="Calibri" panose="020F0502020204030204" pitchFamily="34" charset="0"/>
              </a:rPr>
              <a:t>   H will not have lone pairs.  Each H will only have a single bond, H−  </a:t>
            </a:r>
            <a:r>
              <a:rPr lang="en-US" sz="1900" dirty="0" smtClean="0">
                <a:latin typeface="Calibri" panose="020F0502020204030204" pitchFamily="34" charset="0"/>
              </a:rPr>
              <a:t>(a duet).</a:t>
            </a:r>
          </a:p>
          <a:p>
            <a:pPr marL="0" indent="0">
              <a:buNone/>
            </a:pPr>
            <a:endParaRPr lang="en-US" sz="1900" dirty="0" smtClean="0">
              <a:latin typeface="Calibri" panose="020F0502020204030204" pitchFamily="34" charset="0"/>
            </a:endParaRPr>
          </a:p>
          <a:p>
            <a:pPr marL="0" indent="0">
              <a:buNone/>
            </a:pPr>
            <a:r>
              <a:rPr lang="en-US" dirty="0" smtClean="0"/>
              <a:t> H</a:t>
            </a:r>
            <a:r>
              <a:rPr lang="en-US" dirty="0" smtClean="0">
                <a:latin typeface="Calibri" panose="020F0502020204030204" pitchFamily="34" charset="0"/>
              </a:rPr>
              <a:t>₂O has structure   H−O−H  with 8 electrons.  Each bond already has 2 electrons, so add 4 more as lone pairs to O. </a:t>
            </a:r>
          </a:p>
          <a:p>
            <a:pPr marL="0" indent="0">
              <a:buNone/>
            </a:pPr>
            <a:r>
              <a:rPr lang="en-US" dirty="0">
                <a:latin typeface="Calibri" panose="020F0502020204030204" pitchFamily="34" charset="0"/>
              </a:rPr>
              <a:t> </a:t>
            </a:r>
            <a:r>
              <a:rPr lang="en-US" dirty="0" smtClean="0">
                <a:latin typeface="Calibri" panose="020F0502020204030204" pitchFamily="34" charset="0"/>
              </a:rPr>
              <a:t>                                                                                   H−  −H           </a:t>
            </a:r>
            <a:r>
              <a:rPr lang="en-US" sz="2200" dirty="0" smtClean="0">
                <a:latin typeface="Calibri" panose="020F0502020204030204" pitchFamily="34" charset="0"/>
              </a:rPr>
              <a:t>O has an octet</a:t>
            </a:r>
            <a:r>
              <a:rPr lang="en-US" dirty="0" smtClean="0">
                <a:latin typeface="Calibri" panose="020F0502020204030204" pitchFamily="34" charset="0"/>
              </a:rPr>
              <a:t>.</a:t>
            </a:r>
          </a:p>
          <a:p>
            <a:pPr marL="0" indent="0">
              <a:buNone/>
            </a:pPr>
            <a:endParaRPr lang="en-US" dirty="0" smtClean="0">
              <a:latin typeface="Calibri" panose="020F0502020204030204" pitchFamily="34" charset="0"/>
            </a:endParaRPr>
          </a:p>
          <a:p>
            <a:pPr marL="0" indent="0">
              <a:buNone/>
            </a:pPr>
            <a:endParaRPr lang="en-US" dirty="0">
              <a:latin typeface="Calibri" panose="020F0502020204030204" pitchFamily="34" charset="0"/>
            </a:endParaRP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02723208"/>
              </p:ext>
            </p:extLst>
          </p:nvPr>
        </p:nvGraphicFramePr>
        <p:xfrm>
          <a:off x="7486650" y="5357668"/>
          <a:ext cx="361950" cy="954232"/>
        </p:xfrm>
        <a:graphic>
          <a:graphicData uri="http://schemas.openxmlformats.org/presentationml/2006/ole">
            <mc:AlternateContent xmlns:mc="http://schemas.openxmlformats.org/markup-compatibility/2006">
              <mc:Choice xmlns:v="urn:schemas-microsoft-com:vml" Requires="v">
                <p:oleObj spid="_x0000_s2086" name="Equation" r:id="rId3" imgW="139680" imgH="368280" progId="Equation.DSMT4">
                  <p:embed/>
                </p:oleObj>
              </mc:Choice>
              <mc:Fallback>
                <p:oleObj name="Equation" r:id="rId3" imgW="139680" imgH="368280" progId="Equation.DSMT4">
                  <p:embed/>
                  <p:pic>
                    <p:nvPicPr>
                      <p:cNvPr id="0" name=""/>
                      <p:cNvPicPr/>
                      <p:nvPr/>
                    </p:nvPicPr>
                    <p:blipFill>
                      <a:blip r:embed="rId4"/>
                      <a:stretch>
                        <a:fillRect/>
                      </a:stretch>
                    </p:blipFill>
                    <p:spPr>
                      <a:xfrm>
                        <a:off x="7486650" y="5357668"/>
                        <a:ext cx="361950" cy="954232"/>
                      </a:xfrm>
                      <a:prstGeom prst="rect">
                        <a:avLst/>
                      </a:prstGeom>
                    </p:spPr>
                  </p:pic>
                </p:oleObj>
              </mc:Fallback>
            </mc:AlternateContent>
          </a:graphicData>
        </a:graphic>
      </p:graphicFrame>
    </p:spTree>
    <p:extLst>
      <p:ext uri="{BB962C8B-B14F-4D97-AF65-F5344CB8AC3E}">
        <p14:creationId xmlns:p14="http://schemas.microsoft.com/office/powerpoint/2010/main" val="1860884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electrons to form </a:t>
            </a:r>
            <a:r>
              <a:rPr lang="en-US" dirty="0"/>
              <a:t>o</a:t>
            </a:r>
            <a:r>
              <a:rPr lang="en-US" dirty="0" smtClean="0"/>
              <a:t>ctets on all atoms.</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smtClean="0"/>
              <a:t>O</a:t>
            </a:r>
            <a:r>
              <a:rPr lang="en-US" dirty="0" smtClean="0">
                <a:latin typeface="Calibri" panose="020F0502020204030204" pitchFamily="34" charset="0"/>
              </a:rPr>
              <a:t>₂  has structure   O−O and 2x6 valence electrons = 12</a:t>
            </a:r>
          </a:p>
          <a:p>
            <a:pPr marL="0" indent="0">
              <a:buNone/>
            </a:pPr>
            <a:r>
              <a:rPr lang="en-US" dirty="0" smtClean="0"/>
              <a:t>Add electrons  </a:t>
            </a:r>
            <a:r>
              <a:rPr lang="en-US" dirty="0" smtClean="0">
                <a:latin typeface="Bodoni MT Black" panose="02070A03080606020203" pitchFamily="18" charset="0"/>
              </a:rPr>
              <a:t>:</a:t>
            </a:r>
            <a:r>
              <a:rPr lang="en-US" dirty="0" smtClean="0"/>
              <a:t>    </a:t>
            </a:r>
            <a:r>
              <a:rPr lang="en-US" dirty="0" smtClean="0">
                <a:latin typeface="Calibri" panose="020F0502020204030204" pitchFamily="34" charset="0"/>
              </a:rPr>
              <a:t>−          The left O has an octet   </a:t>
            </a:r>
            <a:r>
              <a:rPr lang="en-US" dirty="0" smtClean="0">
                <a:latin typeface="Bodoni MT Black" panose="02070A03080606020203" pitchFamily="18" charset="0"/>
              </a:rPr>
              <a:t>:</a:t>
            </a:r>
            <a:r>
              <a:rPr lang="en-US" dirty="0" smtClean="0">
                <a:latin typeface="Calibri" panose="020F0502020204030204" pitchFamily="34" charset="0"/>
              </a:rPr>
              <a:t>   −   but not  −</a:t>
            </a:r>
            <a:endParaRPr lang="en-US" dirty="0">
              <a:latin typeface="Calibri" panose="020F0502020204030204" pitchFamily="34" charset="0"/>
            </a:endParaRPr>
          </a:p>
          <a:p>
            <a:pPr marL="0" indent="0">
              <a:buNone/>
            </a:pPr>
            <a:endParaRPr lang="en-US" dirty="0" smtClean="0">
              <a:latin typeface="Calibri" panose="020F0502020204030204" pitchFamily="34" charset="0"/>
            </a:endParaRPr>
          </a:p>
          <a:p>
            <a:pPr marL="0" indent="0">
              <a:buNone/>
            </a:pPr>
            <a:r>
              <a:rPr lang="en-US" dirty="0" smtClean="0">
                <a:latin typeface="Calibri" panose="020F0502020204030204" pitchFamily="34" charset="0"/>
              </a:rPr>
              <a:t>So </a:t>
            </a:r>
            <a:r>
              <a:rPr lang="en-US" dirty="0" smtClean="0">
                <a:solidFill>
                  <a:srgbClr val="C00000"/>
                </a:solidFill>
                <a:latin typeface="Calibri" panose="020F0502020204030204" pitchFamily="34" charset="0"/>
              </a:rPr>
              <a:t>4.a. If there are not enough electrons to form octets on all atoms move pairs of electrons to form double and triple bonds to complete octets.</a:t>
            </a:r>
          </a:p>
          <a:p>
            <a:pPr marL="0" indent="0">
              <a:buNone/>
            </a:pPr>
            <a:r>
              <a:rPr lang="en-US" dirty="0" smtClean="0">
                <a:latin typeface="Calibri" panose="020F0502020204030204" pitchFamily="34" charset="0"/>
              </a:rPr>
              <a:t>		 </a:t>
            </a:r>
            <a:r>
              <a:rPr lang="en-US" dirty="0" smtClean="0">
                <a:latin typeface="Bodoni MT Black" panose="02070A03080606020203" pitchFamily="18" charset="0"/>
              </a:rPr>
              <a:t>: </a:t>
            </a:r>
            <a:r>
              <a:rPr lang="en-US" dirty="0" smtClean="0"/>
              <a:t>   </a:t>
            </a:r>
            <a:r>
              <a:rPr lang="en-US" dirty="0" smtClean="0">
                <a:latin typeface="Calibri" panose="020F0502020204030204" pitchFamily="34" charset="0"/>
              </a:rPr>
              <a:t>−           so            </a:t>
            </a:r>
            <a:r>
              <a:rPr lang="en-US" b="1" dirty="0" smtClean="0">
                <a:solidFill>
                  <a:schemeClr val="accent6">
                    <a:lumMod val="50000"/>
                  </a:schemeClr>
                </a:solidFill>
                <a:latin typeface="Calibri" panose="020F0502020204030204" pitchFamily="34" charset="0"/>
              </a:rPr>
              <a:t>=</a:t>
            </a:r>
            <a:r>
              <a:rPr lang="en-US" dirty="0" smtClean="0">
                <a:latin typeface="Calibri" panose="020F0502020204030204" pitchFamily="34" charset="0"/>
              </a:rPr>
              <a:t>           </a:t>
            </a:r>
            <a:r>
              <a:rPr lang="en-US" b="1" dirty="0" smtClean="0">
                <a:solidFill>
                  <a:schemeClr val="accent6">
                    <a:lumMod val="50000"/>
                  </a:schemeClr>
                </a:solidFill>
                <a:latin typeface="Calibri" panose="020F0502020204030204" pitchFamily="34" charset="0"/>
              </a:rPr>
              <a:t>=</a:t>
            </a:r>
            <a:r>
              <a:rPr lang="en-US" dirty="0" smtClean="0">
                <a:latin typeface="Calibri" panose="020F0502020204030204" pitchFamily="34" charset="0"/>
              </a:rPr>
              <a:t> represents a double bond</a:t>
            </a:r>
          </a:p>
          <a:p>
            <a:pPr marL="0" indent="0">
              <a:spcBef>
                <a:spcPts val="600"/>
              </a:spcBef>
              <a:buNone/>
            </a:pPr>
            <a:r>
              <a:rPr lang="en-US" dirty="0">
                <a:latin typeface="Calibri" panose="020F0502020204030204" pitchFamily="34" charset="0"/>
              </a:rPr>
              <a:t> </a:t>
            </a:r>
            <a:r>
              <a:rPr lang="en-US" dirty="0" smtClean="0">
                <a:latin typeface="Calibri" panose="020F0502020204030204" pitchFamily="34" charset="0"/>
              </a:rPr>
              <a:t>                                                                           a sharing of 4 electrons</a:t>
            </a:r>
            <a:endParaRPr lang="en-US" dirty="0">
              <a:latin typeface="Calibri" panose="020F050202020403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389483816"/>
              </p:ext>
            </p:extLst>
          </p:nvPr>
        </p:nvGraphicFramePr>
        <p:xfrm>
          <a:off x="3181350" y="2220768"/>
          <a:ext cx="361950" cy="954232"/>
        </p:xfrm>
        <a:graphic>
          <a:graphicData uri="http://schemas.openxmlformats.org/presentationml/2006/ole">
            <mc:AlternateContent xmlns:mc="http://schemas.openxmlformats.org/markup-compatibility/2006">
              <mc:Choice xmlns:v="urn:schemas-microsoft-com:vml" Requires="v">
                <p:oleObj spid="_x0000_s3362" name="Equation" r:id="rId3" imgW="139680" imgH="368280" progId="Equation.DSMT4">
                  <p:embed/>
                </p:oleObj>
              </mc:Choice>
              <mc:Fallback>
                <p:oleObj name="Equation" r:id="rId3" imgW="139680" imgH="368280" progId="Equation.DSMT4">
                  <p:embed/>
                  <p:pic>
                    <p:nvPicPr>
                      <p:cNvPr id="0" name=""/>
                      <p:cNvPicPr/>
                      <p:nvPr/>
                    </p:nvPicPr>
                    <p:blipFill>
                      <a:blip r:embed="rId4"/>
                      <a:stretch>
                        <a:fillRect/>
                      </a:stretch>
                    </p:blipFill>
                    <p:spPr>
                      <a:xfrm>
                        <a:off x="3181350" y="2220768"/>
                        <a:ext cx="361950" cy="95423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238276664"/>
              </p:ext>
            </p:extLst>
          </p:nvPr>
        </p:nvGraphicFramePr>
        <p:xfrm>
          <a:off x="3702050" y="2220768"/>
          <a:ext cx="361950" cy="954232"/>
        </p:xfrm>
        <a:graphic>
          <a:graphicData uri="http://schemas.openxmlformats.org/presentationml/2006/ole">
            <mc:AlternateContent xmlns:mc="http://schemas.openxmlformats.org/markup-compatibility/2006">
              <mc:Choice xmlns:v="urn:schemas-microsoft-com:vml" Requires="v">
                <p:oleObj spid="_x0000_s3363" name="Equation" r:id="rId5" imgW="139680" imgH="368280" progId="Equation.DSMT4">
                  <p:embed/>
                </p:oleObj>
              </mc:Choice>
              <mc:Fallback>
                <p:oleObj name="Equation" r:id="rId5" imgW="139680" imgH="368280" progId="Equation.DSMT4">
                  <p:embed/>
                  <p:pic>
                    <p:nvPicPr>
                      <p:cNvPr id="0" name=""/>
                      <p:cNvPicPr/>
                      <p:nvPr/>
                    </p:nvPicPr>
                    <p:blipFill>
                      <a:blip r:embed="rId4"/>
                      <a:stretch>
                        <a:fillRect/>
                      </a:stretch>
                    </p:blipFill>
                    <p:spPr>
                      <a:xfrm>
                        <a:off x="3702050" y="2220768"/>
                        <a:ext cx="361950" cy="95423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49842133"/>
              </p:ext>
            </p:extLst>
          </p:nvPr>
        </p:nvGraphicFramePr>
        <p:xfrm>
          <a:off x="8070850" y="2220768"/>
          <a:ext cx="361950" cy="954232"/>
        </p:xfrm>
        <a:graphic>
          <a:graphicData uri="http://schemas.openxmlformats.org/presentationml/2006/ole">
            <mc:AlternateContent xmlns:mc="http://schemas.openxmlformats.org/markup-compatibility/2006">
              <mc:Choice xmlns:v="urn:schemas-microsoft-com:vml" Requires="v">
                <p:oleObj spid="_x0000_s3364" name="Equation" r:id="rId6" imgW="139680" imgH="368280" progId="Equation.DSMT4">
                  <p:embed/>
                </p:oleObj>
              </mc:Choice>
              <mc:Fallback>
                <p:oleObj name="Equation" r:id="rId6" imgW="139680" imgH="368280" progId="Equation.DSMT4">
                  <p:embed/>
                  <p:pic>
                    <p:nvPicPr>
                      <p:cNvPr id="0" name=""/>
                      <p:cNvPicPr/>
                      <p:nvPr/>
                    </p:nvPicPr>
                    <p:blipFill>
                      <a:blip r:embed="rId4"/>
                      <a:stretch>
                        <a:fillRect/>
                      </a:stretch>
                    </p:blipFill>
                    <p:spPr>
                      <a:xfrm>
                        <a:off x="8070850" y="2220768"/>
                        <a:ext cx="361950" cy="95423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33187079"/>
              </p:ext>
            </p:extLst>
          </p:nvPr>
        </p:nvGraphicFramePr>
        <p:xfrm>
          <a:off x="10179050" y="2238952"/>
          <a:ext cx="361950" cy="954232"/>
        </p:xfrm>
        <a:graphic>
          <a:graphicData uri="http://schemas.openxmlformats.org/presentationml/2006/ole">
            <mc:AlternateContent xmlns:mc="http://schemas.openxmlformats.org/markup-compatibility/2006">
              <mc:Choice xmlns:v="urn:schemas-microsoft-com:vml" Requires="v">
                <p:oleObj spid="_x0000_s3365" name="Equation" r:id="rId7" imgW="139680" imgH="368280" progId="Equation.DSMT4">
                  <p:embed/>
                </p:oleObj>
              </mc:Choice>
              <mc:Fallback>
                <p:oleObj name="Equation" r:id="rId7" imgW="139680" imgH="368280" progId="Equation.DSMT4">
                  <p:embed/>
                  <p:pic>
                    <p:nvPicPr>
                      <p:cNvPr id="0" name=""/>
                      <p:cNvPicPr/>
                      <p:nvPr/>
                    </p:nvPicPr>
                    <p:blipFill>
                      <a:blip r:embed="rId4"/>
                      <a:stretch>
                        <a:fillRect/>
                      </a:stretch>
                    </p:blipFill>
                    <p:spPr>
                      <a:xfrm>
                        <a:off x="10179050" y="2238952"/>
                        <a:ext cx="361950" cy="95423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62427416"/>
              </p:ext>
            </p:extLst>
          </p:nvPr>
        </p:nvGraphicFramePr>
        <p:xfrm>
          <a:off x="3000375" y="4506768"/>
          <a:ext cx="361950" cy="954232"/>
        </p:xfrm>
        <a:graphic>
          <a:graphicData uri="http://schemas.openxmlformats.org/presentationml/2006/ole">
            <mc:AlternateContent xmlns:mc="http://schemas.openxmlformats.org/markup-compatibility/2006">
              <mc:Choice xmlns:v="urn:schemas-microsoft-com:vml" Requires="v">
                <p:oleObj spid="_x0000_s3366" name="Equation" r:id="rId8" imgW="139680" imgH="368280" progId="Equation.DSMT4">
                  <p:embed/>
                </p:oleObj>
              </mc:Choice>
              <mc:Fallback>
                <p:oleObj name="Equation" r:id="rId8" imgW="139680" imgH="368280" progId="Equation.DSMT4">
                  <p:embed/>
                  <p:pic>
                    <p:nvPicPr>
                      <p:cNvPr id="0" name=""/>
                      <p:cNvPicPr/>
                      <p:nvPr/>
                    </p:nvPicPr>
                    <p:blipFill>
                      <a:blip r:embed="rId4"/>
                      <a:stretch>
                        <a:fillRect/>
                      </a:stretch>
                    </p:blipFill>
                    <p:spPr>
                      <a:xfrm>
                        <a:off x="3000375" y="4506768"/>
                        <a:ext cx="361950" cy="95423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608563066"/>
              </p:ext>
            </p:extLst>
          </p:nvPr>
        </p:nvGraphicFramePr>
        <p:xfrm>
          <a:off x="3482975" y="4499552"/>
          <a:ext cx="361950" cy="954232"/>
        </p:xfrm>
        <a:graphic>
          <a:graphicData uri="http://schemas.openxmlformats.org/presentationml/2006/ole">
            <mc:AlternateContent xmlns:mc="http://schemas.openxmlformats.org/markup-compatibility/2006">
              <mc:Choice xmlns:v="urn:schemas-microsoft-com:vml" Requires="v">
                <p:oleObj spid="_x0000_s3367" name="Equation" r:id="rId9" imgW="139680" imgH="368280" progId="Equation.DSMT4">
                  <p:embed/>
                </p:oleObj>
              </mc:Choice>
              <mc:Fallback>
                <p:oleObj name="Equation" r:id="rId9" imgW="139680" imgH="368280" progId="Equation.DSMT4">
                  <p:embed/>
                  <p:pic>
                    <p:nvPicPr>
                      <p:cNvPr id="0" name=""/>
                      <p:cNvPicPr/>
                      <p:nvPr/>
                    </p:nvPicPr>
                    <p:blipFill>
                      <a:blip r:embed="rId4"/>
                      <a:stretch>
                        <a:fillRect/>
                      </a:stretch>
                    </p:blipFill>
                    <p:spPr>
                      <a:xfrm>
                        <a:off x="3482975" y="4499552"/>
                        <a:ext cx="361950" cy="954232"/>
                      </a:xfrm>
                      <a:prstGeom prst="rect">
                        <a:avLst/>
                      </a:prstGeom>
                    </p:spPr>
                  </p:pic>
                </p:oleObj>
              </mc:Fallback>
            </mc:AlternateContent>
          </a:graphicData>
        </a:graphic>
      </p:graphicFrame>
      <p:sp>
        <p:nvSpPr>
          <p:cNvPr id="11" name="U-Turn Arrow 10"/>
          <p:cNvSpPr/>
          <p:nvPr/>
        </p:nvSpPr>
        <p:spPr>
          <a:xfrm>
            <a:off x="2870200" y="4371831"/>
            <a:ext cx="673100" cy="530369"/>
          </a:xfrm>
          <a:prstGeom prst="uturnArrow">
            <a:avLst>
              <a:gd name="adj1" fmla="val 25000"/>
              <a:gd name="adj2" fmla="val 25000"/>
              <a:gd name="adj3" fmla="val 25000"/>
              <a:gd name="adj4" fmla="val 43750"/>
              <a:gd name="adj5" fmla="val 79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24841424"/>
              </p:ext>
            </p:extLst>
          </p:nvPr>
        </p:nvGraphicFramePr>
        <p:xfrm>
          <a:off x="5343525" y="4506768"/>
          <a:ext cx="361950" cy="954232"/>
        </p:xfrm>
        <a:graphic>
          <a:graphicData uri="http://schemas.openxmlformats.org/presentationml/2006/ole">
            <mc:AlternateContent xmlns:mc="http://schemas.openxmlformats.org/markup-compatibility/2006">
              <mc:Choice xmlns:v="urn:schemas-microsoft-com:vml" Requires="v">
                <p:oleObj spid="_x0000_s3368" name="Equation" r:id="rId10" imgW="139680" imgH="368280" progId="Equation.DSMT4">
                  <p:embed/>
                </p:oleObj>
              </mc:Choice>
              <mc:Fallback>
                <p:oleObj name="Equation" r:id="rId10" imgW="139680" imgH="368280" progId="Equation.DSMT4">
                  <p:embed/>
                  <p:pic>
                    <p:nvPicPr>
                      <p:cNvPr id="0" name=""/>
                      <p:cNvPicPr/>
                      <p:nvPr/>
                    </p:nvPicPr>
                    <p:blipFill>
                      <a:blip r:embed="rId4"/>
                      <a:stretch>
                        <a:fillRect/>
                      </a:stretch>
                    </p:blipFill>
                    <p:spPr>
                      <a:xfrm>
                        <a:off x="5343525" y="4506768"/>
                        <a:ext cx="361950" cy="954232"/>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802074350"/>
              </p:ext>
            </p:extLst>
          </p:nvPr>
        </p:nvGraphicFramePr>
        <p:xfrm>
          <a:off x="5840412" y="4506768"/>
          <a:ext cx="361950" cy="954232"/>
        </p:xfrm>
        <a:graphic>
          <a:graphicData uri="http://schemas.openxmlformats.org/presentationml/2006/ole">
            <mc:AlternateContent xmlns:mc="http://schemas.openxmlformats.org/markup-compatibility/2006">
              <mc:Choice xmlns:v="urn:schemas-microsoft-com:vml" Requires="v">
                <p:oleObj spid="_x0000_s3369" name="Equation" r:id="rId11" imgW="139680" imgH="368280" progId="Equation.DSMT4">
                  <p:embed/>
                </p:oleObj>
              </mc:Choice>
              <mc:Fallback>
                <p:oleObj name="Equation" r:id="rId11" imgW="139680" imgH="368280" progId="Equation.DSMT4">
                  <p:embed/>
                  <p:pic>
                    <p:nvPicPr>
                      <p:cNvPr id="0" name=""/>
                      <p:cNvPicPr/>
                      <p:nvPr/>
                    </p:nvPicPr>
                    <p:blipFill>
                      <a:blip r:embed="rId4"/>
                      <a:stretch>
                        <a:fillRect/>
                      </a:stretch>
                    </p:blipFill>
                    <p:spPr>
                      <a:xfrm>
                        <a:off x="5840412" y="4506768"/>
                        <a:ext cx="361950" cy="954232"/>
                      </a:xfrm>
                      <a:prstGeom prst="rect">
                        <a:avLst/>
                      </a:prstGeom>
                    </p:spPr>
                  </p:pic>
                </p:oleObj>
              </mc:Fallback>
            </mc:AlternateContent>
          </a:graphicData>
        </a:graphic>
      </p:graphicFrame>
    </p:spTree>
    <p:extLst>
      <p:ext uri="{BB962C8B-B14F-4D97-AF65-F5344CB8AC3E}">
        <p14:creationId xmlns:p14="http://schemas.microsoft.com/office/powerpoint/2010/main" val="2953536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electrons to form octets</a:t>
            </a:r>
            <a:endParaRPr lang="en-US" dirty="0"/>
          </a:p>
        </p:txBody>
      </p:sp>
      <p:sp>
        <p:nvSpPr>
          <p:cNvPr id="3" name="Content Placeholder 2"/>
          <p:cNvSpPr>
            <a:spLocks noGrp="1"/>
          </p:cNvSpPr>
          <p:nvPr>
            <p:ph idx="1"/>
          </p:nvPr>
        </p:nvSpPr>
        <p:spPr/>
        <p:txBody>
          <a:bodyPr/>
          <a:lstStyle/>
          <a:p>
            <a:pPr marL="0" indent="0">
              <a:buNone/>
            </a:pPr>
            <a:r>
              <a:rPr lang="en-US" dirty="0" smtClean="0"/>
              <a:t>HCN has structure   H</a:t>
            </a:r>
            <a:r>
              <a:rPr lang="en-US" dirty="0" smtClean="0">
                <a:latin typeface="Calibri" panose="020F0502020204030204" pitchFamily="34" charset="0"/>
              </a:rPr>
              <a:t>−C−N     and   1 + 4 + 5 = 10  valence electrons</a:t>
            </a:r>
          </a:p>
          <a:p>
            <a:pPr marL="0" indent="0">
              <a:spcAft>
                <a:spcPts val="1200"/>
              </a:spcAft>
              <a:buNone/>
            </a:pPr>
            <a:r>
              <a:rPr lang="en-US" dirty="0" smtClean="0"/>
              <a:t>Each </a:t>
            </a:r>
            <a:r>
              <a:rPr lang="en-US" dirty="0" smtClean="0">
                <a:latin typeface="Calibri" panose="020F0502020204030204" pitchFamily="34" charset="0"/>
              </a:rPr>
              <a:t>− counts for 2 electrons so add 6 more.</a:t>
            </a:r>
          </a:p>
          <a:p>
            <a:pPr marL="0" indent="0">
              <a:spcAft>
                <a:spcPts val="1200"/>
              </a:spcAft>
              <a:buNone/>
            </a:pPr>
            <a:r>
              <a:rPr lang="en-US" dirty="0" smtClean="0">
                <a:latin typeface="Calibri" panose="020F0502020204030204" pitchFamily="34" charset="0"/>
              </a:rPr>
              <a:t>   H−C−    </a:t>
            </a:r>
            <a:r>
              <a:rPr lang="en-US" dirty="0" smtClean="0">
                <a:latin typeface="Bodoni MT Black" panose="02070A03080606020203" pitchFamily="18" charset="0"/>
              </a:rPr>
              <a:t>:</a:t>
            </a:r>
            <a:r>
              <a:rPr lang="en-US" dirty="0" smtClean="0">
                <a:latin typeface="Calibri" panose="020F0502020204030204" pitchFamily="34" charset="0"/>
              </a:rPr>
              <a:t>     C has no octet so move 2 pairs of electrons to form a triple  	            bond ≡</a:t>
            </a:r>
          </a:p>
          <a:p>
            <a:pPr marL="0" indent="0">
              <a:spcAft>
                <a:spcPts val="1200"/>
              </a:spcAft>
              <a:buNone/>
            </a:pPr>
            <a:r>
              <a:rPr lang="en-US" dirty="0" smtClean="0">
                <a:latin typeface="Calibri" panose="020F0502020204030204" pitchFamily="34" charset="0"/>
              </a:rPr>
              <a:t>    H−C</a:t>
            </a:r>
            <a:r>
              <a:rPr lang="en-US" b="1" dirty="0" smtClean="0">
                <a:latin typeface="Calibri" panose="020F0502020204030204" pitchFamily="34" charset="0"/>
              </a:rPr>
              <a:t>≡</a:t>
            </a:r>
            <a:r>
              <a:rPr lang="en-US" dirty="0" smtClean="0">
                <a:latin typeface="Calibri" panose="020F0502020204030204" pitchFamily="34" charset="0"/>
              </a:rPr>
              <a:t>N</a:t>
            </a:r>
            <a:r>
              <a:rPr lang="en-US" dirty="0" smtClean="0">
                <a:latin typeface="Bodoni MT Black" panose="02070A03080606020203" pitchFamily="18" charset="0"/>
              </a:rPr>
              <a:t>:</a:t>
            </a:r>
            <a:r>
              <a:rPr lang="en-US" dirty="0" smtClean="0">
                <a:latin typeface="Calibri" panose="020F0502020204030204" pitchFamily="34" charset="0"/>
              </a:rPr>
              <a:t>       A triple bond is a sharing of 6 electrons</a:t>
            </a:r>
          </a:p>
          <a:p>
            <a:pPr marL="0" indent="0">
              <a:spcAft>
                <a:spcPts val="1200"/>
              </a:spcAft>
              <a:buNone/>
            </a:pPr>
            <a:r>
              <a:rPr lang="en-US" dirty="0">
                <a:latin typeface="Calibri" panose="020F0502020204030204" pitchFamily="34" charset="0"/>
              </a:rPr>
              <a:t> </a:t>
            </a:r>
            <a:r>
              <a:rPr lang="en-US" dirty="0" smtClean="0">
                <a:latin typeface="Calibri" panose="020F0502020204030204" pitchFamily="34" charset="0"/>
              </a:rPr>
              <a:t>                         so C has an octet −C≡  and N has an octet  ≡N</a:t>
            </a:r>
            <a:r>
              <a:rPr lang="en-US" dirty="0" smtClean="0">
                <a:latin typeface="Bodoni MT Black" panose="02070A03080606020203" pitchFamily="18" charset="0"/>
              </a:rPr>
              <a:t>:</a:t>
            </a:r>
          </a:p>
          <a:p>
            <a:pPr marL="0" indent="0">
              <a:spcAft>
                <a:spcPts val="1200"/>
              </a:spcAft>
              <a:buNone/>
            </a:pPr>
            <a:r>
              <a:rPr lang="en-US" dirty="0">
                <a:latin typeface="Bodoni MT Black" panose="02070A03080606020203" pitchFamily="18" charset="0"/>
              </a:rPr>
              <a:t>	</a:t>
            </a:r>
            <a:r>
              <a:rPr lang="en-US" dirty="0" smtClean="0">
                <a:latin typeface="Bodoni MT Black" panose="02070A03080606020203" pitchFamily="18" charset="0"/>
              </a:rPr>
              <a:t>	    </a:t>
            </a:r>
            <a:r>
              <a:rPr lang="en-US" dirty="0" smtClean="0"/>
              <a:t>H has a duet H</a:t>
            </a:r>
            <a:r>
              <a:rPr lang="en-US" dirty="0" smtClean="0">
                <a:latin typeface="Calibri" panose="020F0502020204030204" pitchFamily="34" charset="0"/>
              </a:rPr>
              <a:t>−</a:t>
            </a:r>
            <a:endParaRPr lang="en-US" dirty="0" smtClean="0">
              <a:latin typeface="Bodoni MT Black" panose="02070A03080606020203" pitchFamily="18" charset="0"/>
            </a:endParaRPr>
          </a:p>
          <a:p>
            <a:pPr marL="0" indent="0">
              <a:buNone/>
            </a:pPr>
            <a:endParaRPr lang="en-US" dirty="0">
              <a:latin typeface="Calibri" panose="020F050202020403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966935578"/>
              </p:ext>
            </p:extLst>
          </p:nvPr>
        </p:nvGraphicFramePr>
        <p:xfrm>
          <a:off x="1955800" y="2722563"/>
          <a:ext cx="342900" cy="994410"/>
        </p:xfrm>
        <a:graphic>
          <a:graphicData uri="http://schemas.openxmlformats.org/presentationml/2006/ole">
            <mc:AlternateContent xmlns:mc="http://schemas.openxmlformats.org/markup-compatibility/2006">
              <mc:Choice xmlns:v="urn:schemas-microsoft-com:vml" Requires="v">
                <p:oleObj spid="_x0000_s4133" name="Equation" r:id="rId3" imgW="126720" imgH="368280" progId="Equation.DSMT4">
                  <p:embed/>
                </p:oleObj>
              </mc:Choice>
              <mc:Fallback>
                <p:oleObj name="Equation" r:id="rId3" imgW="126720" imgH="368280" progId="Equation.DSMT4">
                  <p:embed/>
                  <p:pic>
                    <p:nvPicPr>
                      <p:cNvPr id="0" name=""/>
                      <p:cNvPicPr/>
                      <p:nvPr/>
                    </p:nvPicPr>
                    <p:blipFill>
                      <a:blip r:embed="rId4"/>
                      <a:stretch>
                        <a:fillRect/>
                      </a:stretch>
                    </p:blipFill>
                    <p:spPr>
                      <a:xfrm>
                        <a:off x="1955800" y="2722563"/>
                        <a:ext cx="342900" cy="994410"/>
                      </a:xfrm>
                      <a:prstGeom prst="rect">
                        <a:avLst/>
                      </a:prstGeom>
                    </p:spPr>
                  </p:pic>
                </p:oleObj>
              </mc:Fallback>
            </mc:AlternateContent>
          </a:graphicData>
        </a:graphic>
      </p:graphicFrame>
    </p:spTree>
    <p:extLst>
      <p:ext uri="{BB962C8B-B14F-4D97-AF65-F5344CB8AC3E}">
        <p14:creationId xmlns:p14="http://schemas.microsoft.com/office/powerpoint/2010/main" val="3493944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1440</TotalTime>
  <Words>1667</Words>
  <Application>Microsoft Office PowerPoint</Application>
  <PresentationFormat>Widescreen</PresentationFormat>
  <Paragraphs>375</Paragraphs>
  <Slides>21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vt:lpstr>
      <vt:lpstr>Berlin Sans FB Demi</vt:lpstr>
      <vt:lpstr>Bodoni MT Black</vt:lpstr>
      <vt:lpstr>Calibri</vt:lpstr>
      <vt:lpstr>Calibri Light</vt:lpstr>
      <vt:lpstr>Symbol</vt:lpstr>
      <vt:lpstr>Times New Roman</vt:lpstr>
      <vt:lpstr>Office Theme</vt:lpstr>
      <vt:lpstr>Equation</vt:lpstr>
      <vt:lpstr>Drawing Lewis Dot Diagrams</vt:lpstr>
      <vt:lpstr>The Steps</vt:lpstr>
      <vt:lpstr>Draw the skeletal structure</vt:lpstr>
      <vt:lpstr>Draw the skeletal structure</vt:lpstr>
      <vt:lpstr>PowerPoint Presentation</vt:lpstr>
      <vt:lpstr>2. Sum the Valence Electrons</vt:lpstr>
      <vt:lpstr>Form octets for all atoms (duets for H)</vt:lpstr>
      <vt:lpstr>Move electrons to form octets on all atoms.</vt:lpstr>
      <vt:lpstr>Move electrons to form octets</vt:lpstr>
      <vt:lpstr>Formal Charges</vt:lpstr>
      <vt:lpstr>Formal Charges</vt:lpstr>
      <vt:lpstr>Formal Charges</vt:lpstr>
      <vt:lpstr>PowerPoint Presentation</vt:lpstr>
      <vt:lpstr>Formal Charges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HFCC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Lewis Dot Diagrams</dc:title>
  <dc:creator>WYeakel</dc:creator>
  <cp:lastModifiedBy>WYeakel</cp:lastModifiedBy>
  <cp:revision>67</cp:revision>
  <dcterms:created xsi:type="dcterms:W3CDTF">2014-11-13T19:38:52Z</dcterms:created>
  <dcterms:modified xsi:type="dcterms:W3CDTF">2014-11-26T19:25:01Z</dcterms:modified>
</cp:coreProperties>
</file>