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62" r:id="rId10"/>
    <p:sldId id="264" r:id="rId11"/>
    <p:sldId id="265" r:id="rId12"/>
    <p:sldId id="266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398" y="-11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98276-CCD7-4C89-A35D-12DA9AB9EC00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D3E8F-F5C7-4E13-AE05-F92C03C9ED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0553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D3E8F-F5C7-4E13-AE05-F92C03C9ED9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147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D3E8F-F5C7-4E13-AE05-F92C03C9ED9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1475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D3E8F-F5C7-4E13-AE05-F92C03C9ED9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1475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D3E8F-F5C7-4E13-AE05-F92C03C9ED9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1475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C8EB-F848-4AE1-8792-1B81E6781B50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B4D-85AE-4687-AF00-26B9B8292F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5898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C8EB-F848-4AE1-8792-1B81E6781B50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B4D-85AE-4687-AF00-26B9B8292F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121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C8EB-F848-4AE1-8792-1B81E6781B50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B4D-85AE-4687-AF00-26B9B8292F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805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C8EB-F848-4AE1-8792-1B81E6781B50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B4D-85AE-4687-AF00-26B9B8292F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611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C8EB-F848-4AE1-8792-1B81E6781B50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B4D-85AE-4687-AF00-26B9B8292F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102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C8EB-F848-4AE1-8792-1B81E6781B50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B4D-85AE-4687-AF00-26B9B8292F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9683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C8EB-F848-4AE1-8792-1B81E6781B50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B4D-85AE-4687-AF00-26B9B8292F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8225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C8EB-F848-4AE1-8792-1B81E6781B50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B4D-85AE-4687-AF00-26B9B8292F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7634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C8EB-F848-4AE1-8792-1B81E6781B50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B4D-85AE-4687-AF00-26B9B8292F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4322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C8EB-F848-4AE1-8792-1B81E6781B50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B4D-85AE-4687-AF00-26B9B8292F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8073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C8EB-F848-4AE1-8792-1B81E6781B50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B4D-85AE-4687-AF00-26B9B8292F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066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2C8EB-F848-4AE1-8792-1B81E6781B50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7BB4D-85AE-4687-AF00-26B9B8292F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891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Nomenclature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Naming of Chemical Compounds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22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Names: Ionic Compounds 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300" y="1467534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Name the following: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95300" y="2427416"/>
            <a:ext cx="179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CaF</a:t>
            </a:r>
            <a:r>
              <a:rPr lang="en-US" sz="3600" dirty="0" smtClean="0">
                <a:latin typeface="Calibri"/>
              </a:rPr>
              <a:t>₂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124200" y="2427416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  <a:r>
              <a:rPr lang="en-US" sz="3600" dirty="0" smtClean="0"/>
              <a:t>alcium </a:t>
            </a:r>
            <a:r>
              <a:rPr lang="en-US" sz="3600" dirty="0"/>
              <a:t>f</a:t>
            </a:r>
            <a:r>
              <a:rPr lang="en-US" sz="3600" dirty="0" smtClean="0"/>
              <a:t>luoride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495300" y="3352800"/>
            <a:ext cx="179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BaS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124200" y="335279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  <a:r>
              <a:rPr lang="en-US" sz="3600" dirty="0" smtClean="0"/>
              <a:t>arium sulfide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95300" y="4210049"/>
            <a:ext cx="179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K</a:t>
            </a:r>
            <a:r>
              <a:rPr lang="en-US" sz="3600" dirty="0" smtClean="0">
                <a:latin typeface="Calibri"/>
              </a:rPr>
              <a:t>₂O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124200" y="4228413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potassium oxide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495300" y="5024402"/>
            <a:ext cx="179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AlBr</a:t>
            </a:r>
            <a:r>
              <a:rPr lang="en-US" sz="3600" dirty="0" smtClean="0">
                <a:latin typeface="Calibri"/>
              </a:rPr>
              <a:t>₃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3124200" y="5024402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aluminum bromide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495300" y="5961965"/>
            <a:ext cx="179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Mg</a:t>
            </a:r>
            <a:r>
              <a:rPr lang="en-US" sz="3600" dirty="0" err="1" smtClean="0">
                <a:latin typeface="Calibri"/>
              </a:rPr>
              <a:t>₃</a:t>
            </a:r>
            <a:r>
              <a:rPr lang="en-US" sz="3600" dirty="0" err="1" smtClean="0"/>
              <a:t>P</a:t>
            </a:r>
            <a:r>
              <a:rPr lang="en-US" sz="3600" dirty="0" smtClean="0">
                <a:latin typeface="Calibri"/>
              </a:rPr>
              <a:t>₂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3124200" y="5960595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magnesium phosphide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32688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Formulas 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Formulas need subscripts so all ionic charges in the compound add to zero.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The subscript multiplies the ion it follows.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Ions without subscripts are multiplied by 1, i.e.,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subscript of 1 is not written.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Ions are represented by atomic symbols.</a:t>
            </a:r>
          </a:p>
          <a:p>
            <a:pPr marL="0" indent="0">
              <a:buNone/>
            </a:pPr>
            <a:r>
              <a:rPr lang="en-US" dirty="0" err="1" smtClean="0"/>
              <a:t>CaF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₂</a:t>
            </a:r>
            <a:r>
              <a:rPr lang="en-US" dirty="0" smtClean="0">
                <a:latin typeface="Calibri"/>
              </a:rPr>
              <a:t>  means </a:t>
            </a:r>
            <a:r>
              <a:rPr lang="en-US" dirty="0"/>
              <a:t>1 ion of calcium (Ca²⁺) </a:t>
            </a:r>
            <a:r>
              <a:rPr lang="en-US" dirty="0" smtClean="0"/>
              <a:t>for every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2</a:t>
            </a:r>
            <a:r>
              <a:rPr lang="en-US" dirty="0" smtClean="0">
                <a:latin typeface="Calibri"/>
              </a:rPr>
              <a:t> ions of fluoride (F⁻)       so  </a:t>
            </a:r>
            <a:r>
              <a:rPr lang="en-US" dirty="0" smtClean="0">
                <a:solidFill>
                  <a:srgbClr val="C00000"/>
                </a:solidFill>
                <a:latin typeface="Calibri"/>
              </a:rPr>
              <a:t>(+2)x1 + (-1)x2  = 0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574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Formulas 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 write a formula:       for magnesium nitride</a:t>
            </a:r>
          </a:p>
          <a:p>
            <a:pPr marL="0" indent="0">
              <a:buNone/>
            </a:pPr>
            <a:r>
              <a:rPr lang="en-US" dirty="0" smtClean="0"/>
              <a:t>write the atomic symbols            Mg   N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write the charges		      +2   -3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cross the numbers </a:t>
            </a:r>
            <a:r>
              <a:rPr lang="en-US" dirty="0" smtClean="0"/>
              <a:t>without the charges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              Mg   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                2     3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to get      </a:t>
            </a:r>
            <a:r>
              <a:rPr lang="en-US" sz="3600" dirty="0" err="1" smtClean="0"/>
              <a:t>Mg</a:t>
            </a:r>
            <a:r>
              <a:rPr lang="en-US" sz="3600" dirty="0" err="1" smtClean="0">
                <a:latin typeface="Calibri"/>
              </a:rPr>
              <a:t>₃N</a:t>
            </a:r>
            <a:r>
              <a:rPr lang="en-US" sz="3600" dirty="0" smtClean="0">
                <a:latin typeface="Calibri"/>
              </a:rPr>
              <a:t>₂    </a:t>
            </a:r>
            <a:r>
              <a:rPr lang="en-US" dirty="0" smtClean="0">
                <a:latin typeface="Calibri"/>
              </a:rPr>
              <a:t>so  </a:t>
            </a:r>
            <a:r>
              <a:rPr lang="en-US" dirty="0" smtClean="0">
                <a:solidFill>
                  <a:srgbClr val="C00000"/>
                </a:solidFill>
                <a:latin typeface="Calibri"/>
              </a:rPr>
              <a:t>(+2)x3 + (-3)x2  = 0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248400" y="4572000"/>
            <a:ext cx="6096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457950" y="4533900"/>
            <a:ext cx="1524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8706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29969"/>
            <a:ext cx="8229600" cy="1143000"/>
          </a:xfrm>
        </p:spPr>
        <p:txBody>
          <a:bodyPr/>
          <a:lstStyle/>
          <a:p>
            <a:r>
              <a:rPr lang="en-US" dirty="0" smtClean="0"/>
              <a:t>Ionic Formulas I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4350" y="1372969"/>
            <a:ext cx="3981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</a:t>
            </a:r>
            <a:r>
              <a:rPr lang="en-US" sz="3600" dirty="0" smtClean="0"/>
              <a:t>rite formulas for: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171700"/>
            <a:ext cx="3981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aluminum fluoride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2171700"/>
            <a:ext cx="3981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Al³⁺ </a:t>
            </a:r>
            <a:r>
              <a:rPr lang="en-US" sz="2400" dirty="0" smtClean="0"/>
              <a:t>with</a:t>
            </a:r>
            <a:r>
              <a:rPr lang="en-US" sz="3600" dirty="0" smtClean="0"/>
              <a:t> F</a:t>
            </a:r>
            <a:r>
              <a:rPr lang="en-US" sz="3600" dirty="0" smtClean="0">
                <a:latin typeface="Calibri"/>
              </a:rPr>
              <a:t>⁻  </a:t>
            </a:r>
            <a:r>
              <a:rPr lang="en-US" sz="2400" dirty="0" smtClean="0">
                <a:latin typeface="Calibri"/>
              </a:rPr>
              <a:t>so</a:t>
            </a:r>
            <a:r>
              <a:rPr lang="en-US" sz="3600" dirty="0" smtClean="0">
                <a:latin typeface="Calibri"/>
              </a:rPr>
              <a:t>   </a:t>
            </a:r>
            <a:r>
              <a:rPr lang="en-US" sz="3600" dirty="0" err="1" smtClean="0">
                <a:latin typeface="Calibri"/>
              </a:rPr>
              <a:t>AlF</a:t>
            </a:r>
            <a:r>
              <a:rPr lang="en-US" sz="3600" dirty="0" smtClean="0">
                <a:latin typeface="Calibri"/>
              </a:rPr>
              <a:t>₃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38175" y="30480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lithium phosphide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514850" y="3048000"/>
            <a:ext cx="3981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Li⁺ </a:t>
            </a:r>
            <a:r>
              <a:rPr lang="en-US" sz="2400" dirty="0" smtClean="0"/>
              <a:t>with</a:t>
            </a:r>
            <a:r>
              <a:rPr lang="en-US" sz="3600" dirty="0" smtClean="0"/>
              <a:t> P³</a:t>
            </a:r>
            <a:r>
              <a:rPr lang="en-US" sz="3600" dirty="0" smtClean="0">
                <a:latin typeface="Calibri"/>
              </a:rPr>
              <a:t>⁻  </a:t>
            </a:r>
            <a:r>
              <a:rPr lang="en-US" sz="2400" dirty="0" smtClean="0">
                <a:latin typeface="Calibri"/>
              </a:rPr>
              <a:t>so</a:t>
            </a:r>
            <a:r>
              <a:rPr lang="en-US" sz="3600" dirty="0" smtClean="0">
                <a:latin typeface="Calibri"/>
              </a:rPr>
              <a:t>   </a:t>
            </a:r>
            <a:r>
              <a:rPr lang="en-US" sz="3600" dirty="0" err="1" smtClean="0">
                <a:latin typeface="Calibri"/>
              </a:rPr>
              <a:t>Li₃P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38175" y="4036545"/>
            <a:ext cx="3457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sodium iodide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514850" y="4018865"/>
            <a:ext cx="3981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Na⁺ </a:t>
            </a:r>
            <a:r>
              <a:rPr lang="en-US" sz="2400" dirty="0" smtClean="0"/>
              <a:t>with</a:t>
            </a:r>
            <a:r>
              <a:rPr lang="en-US" sz="3600" dirty="0" smtClean="0"/>
              <a:t> I</a:t>
            </a:r>
            <a:r>
              <a:rPr lang="en-US" sz="3600" dirty="0" smtClean="0">
                <a:latin typeface="Calibri"/>
              </a:rPr>
              <a:t>⁻  </a:t>
            </a:r>
            <a:r>
              <a:rPr lang="en-US" sz="2400" dirty="0" smtClean="0">
                <a:latin typeface="Calibri"/>
              </a:rPr>
              <a:t>so</a:t>
            </a:r>
            <a:r>
              <a:rPr lang="en-US" sz="3600" dirty="0" smtClean="0">
                <a:latin typeface="Calibri"/>
              </a:rPr>
              <a:t>   </a:t>
            </a:r>
            <a:r>
              <a:rPr lang="en-US" sz="3600" dirty="0" err="1" smtClean="0">
                <a:latin typeface="Calibri"/>
              </a:rPr>
              <a:t>NaI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38175" y="4953000"/>
            <a:ext cx="3319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barium oxide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4514850" y="4952999"/>
            <a:ext cx="3981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Ba²⁺ </a:t>
            </a:r>
            <a:r>
              <a:rPr lang="en-US" sz="2400" dirty="0" smtClean="0"/>
              <a:t>with</a:t>
            </a:r>
            <a:r>
              <a:rPr lang="en-US" sz="3600" dirty="0" smtClean="0"/>
              <a:t> O²</a:t>
            </a:r>
            <a:r>
              <a:rPr lang="en-US" sz="3600" dirty="0" smtClean="0">
                <a:latin typeface="Calibri"/>
              </a:rPr>
              <a:t>⁻  </a:t>
            </a:r>
            <a:r>
              <a:rPr lang="en-US" sz="2400" dirty="0" smtClean="0">
                <a:latin typeface="Calibri"/>
              </a:rPr>
              <a:t>so</a:t>
            </a:r>
            <a:r>
              <a:rPr lang="en-US" sz="3600" dirty="0" smtClean="0">
                <a:latin typeface="Calibri"/>
              </a:rPr>
              <a:t>   </a:t>
            </a:r>
            <a:r>
              <a:rPr lang="en-US" sz="3600" dirty="0" err="1" smtClean="0">
                <a:latin typeface="Calibri"/>
              </a:rPr>
              <a:t>BaO</a:t>
            </a:r>
            <a:endParaRPr lang="en-US" sz="3600" dirty="0" smtClean="0">
              <a:latin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1537" y="5943600"/>
            <a:ext cx="8120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libri"/>
              </a:rPr>
              <a:t> 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Ba₂O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₂ 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reduces to lowest whole numbers 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BaO</a:t>
            </a:r>
            <a:endParaRPr lang="en-US" sz="36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449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Compounds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There are two different ionic compounds with copper and chloride ions:</a:t>
            </a:r>
          </a:p>
          <a:p>
            <a:pPr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                            </a:t>
            </a:r>
            <a:r>
              <a:rPr lang="en-US" sz="3600" dirty="0" err="1" smtClean="0">
                <a:solidFill>
                  <a:srgbClr val="0070C0"/>
                </a:solidFill>
              </a:rPr>
              <a:t>CuCl</a:t>
            </a:r>
            <a:r>
              <a:rPr lang="en-US" sz="3600" dirty="0" smtClean="0">
                <a:solidFill>
                  <a:srgbClr val="0070C0"/>
                </a:solidFill>
                <a:latin typeface="Calibri"/>
              </a:rPr>
              <a:t>₂ </a:t>
            </a:r>
            <a:r>
              <a:rPr lang="en-US" dirty="0" smtClean="0">
                <a:latin typeface="Calibri"/>
              </a:rPr>
              <a:t>and </a:t>
            </a:r>
            <a:r>
              <a:rPr lang="en-US" sz="3600" dirty="0" err="1" smtClean="0">
                <a:solidFill>
                  <a:srgbClr val="0070C0"/>
                </a:solidFill>
                <a:latin typeface="Calibri"/>
              </a:rPr>
              <a:t>CuCl</a:t>
            </a:r>
            <a:endParaRPr lang="en-US" sz="3600" dirty="0" smtClean="0">
              <a:solidFill>
                <a:srgbClr val="0070C0"/>
              </a:solidFill>
              <a:latin typeface="Calibri"/>
            </a:endParaRPr>
          </a:p>
          <a:p>
            <a:pPr>
              <a:buNone/>
            </a:pPr>
            <a:r>
              <a:rPr lang="en-US" sz="3600" dirty="0" smtClean="0">
                <a:latin typeface="Calibri"/>
              </a:rPr>
              <a:t>They cannot both be named </a:t>
            </a:r>
          </a:p>
          <a:p>
            <a:pPr>
              <a:buNone/>
            </a:pPr>
            <a:r>
              <a:rPr lang="en-US" sz="3600" dirty="0" smtClean="0">
                <a:latin typeface="Calibri"/>
              </a:rPr>
              <a:t>						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copper chloride</a:t>
            </a:r>
          </a:p>
          <a:p>
            <a:pPr>
              <a:buNone/>
            </a:pPr>
            <a:r>
              <a:rPr lang="en-US" sz="3600" dirty="0" smtClean="0">
                <a:latin typeface="Calibri"/>
              </a:rPr>
              <a:t>The chloride is the same in each compound</a:t>
            </a:r>
          </a:p>
          <a:p>
            <a:pPr>
              <a:buNone/>
            </a:pPr>
            <a:r>
              <a:rPr lang="en-US" sz="3600" dirty="0" smtClean="0">
                <a:latin typeface="Calibri"/>
              </a:rPr>
              <a:t>so the copper ions must be different.</a:t>
            </a:r>
            <a:endParaRPr lang="en-US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Compounds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/>
              <a:t> In </a:t>
            </a:r>
            <a:r>
              <a:rPr lang="en-US" sz="3600" dirty="0" err="1" smtClean="0">
                <a:solidFill>
                  <a:srgbClr val="0070C0"/>
                </a:solidFill>
              </a:rPr>
              <a:t>CuCl</a:t>
            </a:r>
            <a:r>
              <a:rPr lang="en-US" sz="3600" dirty="0" smtClean="0">
                <a:latin typeface="Calibri"/>
              </a:rPr>
              <a:t>₂  one copper is combined with 2 </a:t>
            </a:r>
            <a:r>
              <a:rPr lang="en-US" sz="3600" dirty="0" err="1" smtClean="0">
                <a:latin typeface="Calibri"/>
              </a:rPr>
              <a:t>Cl</a:t>
            </a:r>
            <a:r>
              <a:rPr lang="en-US" sz="3600" dirty="0" smtClean="0">
                <a:latin typeface="Calibri"/>
              </a:rPr>
              <a:t>⁻ ions so it must be a </a:t>
            </a:r>
            <a:r>
              <a:rPr lang="en-US" sz="3600" dirty="0" smtClean="0">
                <a:solidFill>
                  <a:srgbClr val="0070C0"/>
                </a:solidFill>
                <a:latin typeface="Calibri"/>
              </a:rPr>
              <a:t>Cu²⁺ ion.</a:t>
            </a:r>
          </a:p>
          <a:p>
            <a:pPr>
              <a:buNone/>
            </a:pPr>
            <a:endParaRPr lang="en-US" sz="3600" dirty="0" smtClean="0">
              <a:solidFill>
                <a:srgbClr val="0070C0"/>
              </a:solidFill>
              <a:latin typeface="Calibri"/>
            </a:endParaRPr>
          </a:p>
          <a:p>
            <a:pPr>
              <a:buNone/>
            </a:pPr>
            <a:r>
              <a:rPr lang="en-US" sz="3600" dirty="0" smtClean="0">
                <a:latin typeface="Calibri"/>
              </a:rPr>
              <a:t>In</a:t>
            </a:r>
            <a:r>
              <a:rPr lang="en-US" sz="3600" dirty="0" smtClean="0">
                <a:solidFill>
                  <a:srgbClr val="0070C0"/>
                </a:solidFill>
                <a:latin typeface="Calibri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Calibri"/>
              </a:rPr>
              <a:t>CuCl</a:t>
            </a:r>
            <a:r>
              <a:rPr lang="en-US" sz="3600" dirty="0" smtClean="0">
                <a:solidFill>
                  <a:srgbClr val="0070C0"/>
                </a:solidFill>
                <a:latin typeface="Calibri"/>
              </a:rPr>
              <a:t> </a:t>
            </a:r>
            <a:r>
              <a:rPr lang="en-US" sz="3600" dirty="0" smtClean="0">
                <a:latin typeface="Calibri"/>
              </a:rPr>
              <a:t>one copper is combined with 1 </a:t>
            </a:r>
            <a:r>
              <a:rPr lang="en-US" sz="3600" dirty="0" err="1" smtClean="0">
                <a:latin typeface="Calibri"/>
              </a:rPr>
              <a:t>Cl</a:t>
            </a:r>
            <a:r>
              <a:rPr lang="en-US" sz="3600" dirty="0" smtClean="0">
                <a:latin typeface="Calibri"/>
              </a:rPr>
              <a:t>⁻  ion so it must be </a:t>
            </a:r>
            <a:r>
              <a:rPr lang="en-US" sz="3600" dirty="0" smtClean="0">
                <a:solidFill>
                  <a:srgbClr val="0070C0"/>
                </a:solidFill>
                <a:latin typeface="Calibri"/>
              </a:rPr>
              <a:t>a Cu⁺ ion.</a:t>
            </a:r>
          </a:p>
          <a:p>
            <a:pPr>
              <a:buNone/>
            </a:pPr>
            <a:endParaRPr lang="en-US" sz="3600" dirty="0" smtClean="0">
              <a:solidFill>
                <a:srgbClr val="0070C0"/>
              </a:solidFill>
              <a:latin typeface="Calibri"/>
            </a:endParaRPr>
          </a:p>
          <a:p>
            <a:pPr>
              <a:buNone/>
            </a:pPr>
            <a:r>
              <a:rPr lang="en-US" sz="3600" dirty="0" smtClean="0">
                <a:latin typeface="Calibri"/>
              </a:rPr>
              <a:t>So the two ions will be named differently.	</a:t>
            </a:r>
            <a:endParaRPr lang="en-US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Compounds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600" dirty="0" smtClean="0"/>
              <a:t> In the old system </a:t>
            </a:r>
          </a:p>
          <a:p>
            <a:pPr>
              <a:spcAft>
                <a:spcPts val="1200"/>
              </a:spcAft>
              <a:buNone/>
            </a:pPr>
            <a:r>
              <a:rPr lang="en-US" sz="3600" dirty="0" smtClean="0"/>
              <a:t>	the </a:t>
            </a:r>
            <a:r>
              <a:rPr lang="en-US" sz="3600" dirty="0" smtClean="0">
                <a:solidFill>
                  <a:srgbClr val="0070C0"/>
                </a:solidFill>
                <a:latin typeface="Calibri"/>
              </a:rPr>
              <a:t>Cu²⁺ ion </a:t>
            </a:r>
            <a:r>
              <a:rPr lang="en-US" sz="3600" dirty="0" smtClean="0">
                <a:latin typeface="Calibri"/>
              </a:rPr>
              <a:t>was named </a:t>
            </a:r>
            <a:r>
              <a:rPr lang="en-US" sz="3600" dirty="0" smtClean="0">
                <a:solidFill>
                  <a:srgbClr val="0070C0"/>
                </a:solidFill>
                <a:latin typeface="Calibri"/>
              </a:rPr>
              <a:t>cupric</a:t>
            </a:r>
            <a:r>
              <a:rPr lang="en-US" sz="3600" dirty="0" smtClean="0">
                <a:latin typeface="Calibri"/>
              </a:rPr>
              <a:t> ion and the</a:t>
            </a:r>
            <a:r>
              <a:rPr lang="en-US" sz="3600" dirty="0" smtClean="0">
                <a:solidFill>
                  <a:srgbClr val="0070C0"/>
                </a:solidFill>
                <a:latin typeface="Calibri"/>
              </a:rPr>
              <a:t> Cu⁺ ion </a:t>
            </a:r>
            <a:r>
              <a:rPr lang="en-US" sz="3600" dirty="0" smtClean="0">
                <a:latin typeface="Calibri"/>
              </a:rPr>
              <a:t>was named </a:t>
            </a:r>
            <a:r>
              <a:rPr lang="en-US" sz="3600" dirty="0" smtClean="0">
                <a:solidFill>
                  <a:srgbClr val="0070C0"/>
                </a:solidFill>
                <a:latin typeface="Calibri"/>
              </a:rPr>
              <a:t>cuprous </a:t>
            </a:r>
            <a:r>
              <a:rPr lang="en-US" sz="3600" dirty="0" smtClean="0">
                <a:latin typeface="Calibri"/>
              </a:rPr>
              <a:t>ion.</a:t>
            </a:r>
          </a:p>
          <a:p>
            <a:pPr>
              <a:buNone/>
            </a:pPr>
            <a:r>
              <a:rPr lang="en-US" sz="3600" dirty="0" smtClean="0">
                <a:latin typeface="Calibri"/>
              </a:rPr>
              <a:t>Then by the simple rule:</a:t>
            </a:r>
          </a:p>
          <a:p>
            <a:pPr>
              <a:spcAft>
                <a:spcPts val="1200"/>
              </a:spcAft>
              <a:buNone/>
            </a:pPr>
            <a:r>
              <a:rPr lang="en-US" sz="3600" dirty="0" smtClean="0">
                <a:latin typeface="Calibri"/>
              </a:rPr>
              <a:t>	name the </a:t>
            </a:r>
            <a:r>
              <a:rPr lang="en-US" sz="3600" dirty="0" err="1" smtClean="0">
                <a:latin typeface="Calibri"/>
              </a:rPr>
              <a:t>cation</a:t>
            </a:r>
            <a:r>
              <a:rPr lang="en-US" sz="3600" dirty="0" smtClean="0">
                <a:latin typeface="Calibri"/>
              </a:rPr>
              <a:t>  name the anion</a:t>
            </a:r>
          </a:p>
          <a:p>
            <a:pPr>
              <a:spcAft>
                <a:spcPts val="1200"/>
              </a:spcAft>
              <a:buNone/>
            </a:pP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CuCl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₂  </a:t>
            </a:r>
            <a:r>
              <a:rPr lang="en-US" sz="3600" dirty="0" smtClean="0">
                <a:latin typeface="Calibri"/>
              </a:rPr>
              <a:t>was named 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cupric chloride  </a:t>
            </a:r>
            <a:r>
              <a:rPr lang="en-US" sz="3600" dirty="0" smtClean="0">
                <a:latin typeface="Calibri"/>
              </a:rPr>
              <a:t>and</a:t>
            </a:r>
          </a:p>
          <a:p>
            <a:pPr>
              <a:buNone/>
            </a:pP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CuCl</a:t>
            </a:r>
            <a:r>
              <a:rPr lang="en-US" sz="3600" dirty="0" smtClean="0">
                <a:latin typeface="Calibri"/>
              </a:rPr>
              <a:t>  was named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cuprous chloride</a:t>
            </a:r>
          </a:p>
          <a:p>
            <a:pPr>
              <a:buNone/>
            </a:pPr>
            <a:endParaRPr lang="en-US" sz="3600" dirty="0" smtClean="0">
              <a:solidFill>
                <a:srgbClr val="0070C0"/>
              </a:solidFill>
              <a:latin typeface="Calibri"/>
            </a:endParaRPr>
          </a:p>
          <a:p>
            <a:pPr>
              <a:buNone/>
            </a:pPr>
            <a:r>
              <a:rPr lang="en-US" sz="3600" dirty="0" smtClean="0">
                <a:latin typeface="Calibri"/>
              </a:rPr>
              <a:t>	The higher charged ion would end in “</a:t>
            </a:r>
            <a:r>
              <a:rPr lang="en-US" sz="3600" dirty="0" err="1" smtClean="0">
                <a:latin typeface="Calibri"/>
              </a:rPr>
              <a:t>ic</a:t>
            </a:r>
            <a:r>
              <a:rPr lang="en-US" sz="3600" dirty="0" smtClean="0">
                <a:latin typeface="Calibri"/>
              </a:rPr>
              <a:t>” and the lower charged ion would end in “</a:t>
            </a:r>
            <a:r>
              <a:rPr lang="en-US" sz="3600" dirty="0" err="1" smtClean="0">
                <a:latin typeface="Calibri"/>
              </a:rPr>
              <a:t>ous</a:t>
            </a:r>
            <a:r>
              <a:rPr lang="en-US" sz="3600" dirty="0" smtClean="0">
                <a:latin typeface="Calibri"/>
              </a:rPr>
              <a:t>”.</a:t>
            </a:r>
            <a:endParaRPr lang="en-US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Compounds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600" dirty="0" smtClean="0"/>
              <a:t>In the I.U.P.A.C. system</a:t>
            </a:r>
          </a:p>
          <a:p>
            <a:pPr>
              <a:buNone/>
            </a:pPr>
            <a:r>
              <a:rPr lang="en-US" sz="3600" dirty="0" smtClean="0"/>
              <a:t>	(International Union of Pure and Applied Chemists)</a:t>
            </a:r>
          </a:p>
          <a:p>
            <a:pPr>
              <a:buNone/>
            </a:pPr>
            <a:endParaRPr lang="en-US" sz="3600" dirty="0" smtClean="0"/>
          </a:p>
          <a:p>
            <a:pPr>
              <a:spcAft>
                <a:spcPts val="1200"/>
              </a:spcAft>
              <a:buNone/>
            </a:pPr>
            <a:r>
              <a:rPr lang="en-US" sz="3600" dirty="0" smtClean="0"/>
              <a:t> </a:t>
            </a:r>
            <a:r>
              <a:rPr lang="en-US" sz="4600" dirty="0" smtClean="0">
                <a:solidFill>
                  <a:srgbClr val="0070C0"/>
                </a:solidFill>
                <a:latin typeface="Calibri"/>
              </a:rPr>
              <a:t>Cu²⁺ ion </a:t>
            </a:r>
            <a:r>
              <a:rPr lang="en-US" sz="3600" dirty="0" smtClean="0">
                <a:latin typeface="Calibri"/>
              </a:rPr>
              <a:t>will be named </a:t>
            </a:r>
            <a:r>
              <a:rPr lang="en-US" sz="4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copper(II) </a:t>
            </a:r>
            <a:r>
              <a:rPr lang="en-US" sz="3600" dirty="0" smtClean="0">
                <a:latin typeface="Calibri"/>
              </a:rPr>
              <a:t>ion  and the</a:t>
            </a:r>
          </a:p>
          <a:p>
            <a:pPr>
              <a:spcAft>
                <a:spcPts val="1200"/>
              </a:spcAft>
              <a:buNone/>
            </a:pPr>
            <a:r>
              <a:rPr lang="en-US" sz="3600" dirty="0" smtClean="0">
                <a:solidFill>
                  <a:srgbClr val="0070C0"/>
                </a:solidFill>
                <a:latin typeface="Calibri"/>
              </a:rPr>
              <a:t> </a:t>
            </a:r>
            <a:r>
              <a:rPr lang="en-US" sz="4600" dirty="0" smtClean="0">
                <a:solidFill>
                  <a:srgbClr val="0070C0"/>
                </a:solidFill>
                <a:latin typeface="Calibri"/>
              </a:rPr>
              <a:t>Cu⁺ ion </a:t>
            </a:r>
            <a:r>
              <a:rPr lang="en-US" sz="3600" dirty="0" smtClean="0">
                <a:latin typeface="Calibri"/>
              </a:rPr>
              <a:t>will be named </a:t>
            </a:r>
            <a:r>
              <a:rPr lang="en-US" sz="4600" dirty="0" smtClean="0">
                <a:solidFill>
                  <a:srgbClr val="0070C0"/>
                </a:solidFill>
                <a:latin typeface="Calibri"/>
              </a:rPr>
              <a:t>copper(I</a:t>
            </a:r>
            <a:r>
              <a:rPr lang="en-US" sz="4100" dirty="0" smtClean="0">
                <a:solidFill>
                  <a:srgbClr val="0070C0"/>
                </a:solidFill>
                <a:latin typeface="Calibri"/>
              </a:rPr>
              <a:t>) </a:t>
            </a:r>
            <a:r>
              <a:rPr lang="en-US" sz="3600" dirty="0" smtClean="0">
                <a:latin typeface="Calibri"/>
              </a:rPr>
              <a:t>ion.</a:t>
            </a:r>
          </a:p>
          <a:p>
            <a:pPr>
              <a:buNone/>
            </a:pPr>
            <a:r>
              <a:rPr lang="en-US" sz="3600" dirty="0" smtClean="0">
                <a:latin typeface="Calibri"/>
              </a:rPr>
              <a:t>Then by the simple rule:</a:t>
            </a:r>
          </a:p>
          <a:p>
            <a:pPr>
              <a:spcAft>
                <a:spcPts val="1200"/>
              </a:spcAft>
              <a:buNone/>
            </a:pPr>
            <a:r>
              <a:rPr lang="en-US" sz="3600" dirty="0" smtClean="0">
                <a:latin typeface="Calibri"/>
              </a:rPr>
              <a:t>	name the </a:t>
            </a:r>
            <a:r>
              <a:rPr lang="en-US" sz="3600" dirty="0" err="1" smtClean="0">
                <a:latin typeface="Calibri"/>
              </a:rPr>
              <a:t>cation</a:t>
            </a:r>
            <a:r>
              <a:rPr lang="en-US" sz="3600" dirty="0" smtClean="0">
                <a:latin typeface="Calibri"/>
              </a:rPr>
              <a:t>  name the anion</a:t>
            </a:r>
          </a:p>
          <a:p>
            <a:pPr>
              <a:spcAft>
                <a:spcPts val="1200"/>
              </a:spcAft>
              <a:buNone/>
            </a:pPr>
            <a:r>
              <a:rPr lang="en-US" sz="4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CuCl</a:t>
            </a:r>
            <a:r>
              <a:rPr lang="en-US" sz="4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₂  </a:t>
            </a:r>
            <a:r>
              <a:rPr lang="en-US" sz="3600" dirty="0" smtClean="0">
                <a:latin typeface="Calibri"/>
              </a:rPr>
              <a:t>is named  </a:t>
            </a:r>
            <a:r>
              <a:rPr lang="en-US" sz="4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copper(II) chloride  </a:t>
            </a:r>
            <a:r>
              <a:rPr lang="en-US" sz="3600" dirty="0" smtClean="0">
                <a:latin typeface="Calibri"/>
              </a:rPr>
              <a:t>and</a:t>
            </a:r>
          </a:p>
          <a:p>
            <a:pPr>
              <a:buNone/>
            </a:pPr>
            <a:r>
              <a:rPr lang="en-US" sz="4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CuCl</a:t>
            </a:r>
            <a:r>
              <a:rPr lang="en-US" sz="4600" dirty="0" smtClean="0">
                <a:latin typeface="Calibri"/>
              </a:rPr>
              <a:t> </a:t>
            </a:r>
            <a:r>
              <a:rPr lang="en-US" sz="3600" dirty="0" smtClean="0">
                <a:latin typeface="Calibri"/>
              </a:rPr>
              <a:t> is named </a:t>
            </a:r>
            <a:r>
              <a:rPr lang="en-US" sz="4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copper(I) chloride</a:t>
            </a:r>
          </a:p>
          <a:p>
            <a:pPr>
              <a:buNone/>
            </a:pPr>
            <a:endParaRPr lang="en-US" sz="3600" dirty="0" smtClean="0">
              <a:solidFill>
                <a:srgbClr val="0070C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Compounds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So the Roman numeral always gives the charge on the ion in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type II </a:t>
            </a:r>
            <a:r>
              <a:rPr lang="en-US" sz="3600" dirty="0" err="1" smtClean="0"/>
              <a:t>cations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 smtClean="0">
                <a:latin typeface="Calibri"/>
              </a:rPr>
              <a:t>iron(III)   is Fe³⁺         platinum(IV) is Pt⁴⁺</a:t>
            </a:r>
          </a:p>
          <a:p>
            <a:pPr>
              <a:buNone/>
            </a:pPr>
            <a:r>
              <a:rPr lang="en-US" sz="3600" dirty="0" smtClean="0">
                <a:latin typeface="Calibri"/>
              </a:rPr>
              <a:t>bismuth(V)   is Bi⁵⁺    </a:t>
            </a:r>
          </a:p>
          <a:p>
            <a:pPr>
              <a:buNone/>
            </a:pPr>
            <a:r>
              <a:rPr lang="en-US" sz="3600" dirty="0" smtClean="0">
                <a:latin typeface="Calibri"/>
              </a:rPr>
              <a:t>molybdenum(VI) is  Mo⁶⁺</a:t>
            </a:r>
          </a:p>
          <a:p>
            <a:pPr>
              <a:buNone/>
            </a:pPr>
            <a:r>
              <a:rPr lang="en-US" sz="3600" dirty="0" smtClean="0">
                <a:latin typeface="Calibri"/>
              </a:rPr>
              <a:t>rhenium(VII)  is Re⁷⁺  osmium(VIII) is Os⁸⁺</a:t>
            </a:r>
            <a:endParaRPr lang="en-US" sz="4600" dirty="0" smtClean="0">
              <a:latin typeface="Calibri"/>
            </a:endParaRPr>
          </a:p>
          <a:p>
            <a:pPr>
              <a:buNone/>
            </a:pPr>
            <a:endParaRPr lang="en-US" sz="3600" dirty="0" smtClean="0">
              <a:solidFill>
                <a:srgbClr val="0070C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Compounds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Type II </a:t>
            </a:r>
            <a:r>
              <a:rPr lang="en-US" sz="3600" dirty="0" err="1" smtClean="0"/>
              <a:t>cations</a:t>
            </a:r>
            <a:r>
              <a:rPr lang="en-US" sz="3600" dirty="0" smtClean="0"/>
              <a:t> are all metal ions that are not type I </a:t>
            </a:r>
            <a:r>
              <a:rPr lang="en-US" sz="3600" dirty="0" err="1" smtClean="0"/>
              <a:t>cations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 smtClean="0">
                <a:latin typeface="Calibri"/>
              </a:rPr>
              <a:t>For type II </a:t>
            </a:r>
            <a:r>
              <a:rPr lang="en-US" sz="3600" dirty="0" err="1" smtClean="0">
                <a:latin typeface="Calibri"/>
              </a:rPr>
              <a:t>cations</a:t>
            </a:r>
            <a:r>
              <a:rPr lang="en-US" sz="3600" dirty="0" smtClean="0">
                <a:latin typeface="Calibri"/>
              </a:rPr>
              <a:t> the Roman numeral must be given as part of the name of the </a:t>
            </a:r>
            <a:r>
              <a:rPr lang="en-US" sz="3600" dirty="0" err="1" smtClean="0">
                <a:latin typeface="Calibri"/>
              </a:rPr>
              <a:t>cation</a:t>
            </a:r>
            <a:r>
              <a:rPr lang="en-US" sz="3600" dirty="0" smtClean="0">
                <a:latin typeface="Calibri"/>
              </a:rPr>
              <a:t>.</a:t>
            </a:r>
          </a:p>
          <a:p>
            <a:pPr>
              <a:buNone/>
            </a:pPr>
            <a:r>
              <a:rPr lang="en-US" sz="3600" dirty="0" smtClean="0">
                <a:latin typeface="Calibri"/>
              </a:rPr>
              <a:t>There is nothing to be memorized.  The charge on the ion is given.</a:t>
            </a:r>
          </a:p>
          <a:p>
            <a:pPr>
              <a:buNone/>
            </a:pPr>
            <a:endParaRPr lang="en-US" sz="4600" dirty="0" smtClean="0">
              <a:latin typeface="Calibri"/>
            </a:endParaRPr>
          </a:p>
          <a:p>
            <a:pPr>
              <a:buNone/>
            </a:pPr>
            <a:endParaRPr lang="en-US" sz="3600" dirty="0" smtClean="0">
              <a:solidFill>
                <a:srgbClr val="0070C0"/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158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All ionic compounds are named by the simple rule: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Name the </a:t>
            </a:r>
            <a:r>
              <a:rPr lang="en-US" dirty="0" err="1" smtClean="0"/>
              <a:t>cation</a:t>
            </a:r>
            <a:r>
              <a:rPr lang="en-US" dirty="0" smtClean="0"/>
              <a:t>     name the anion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Cations</a:t>
            </a:r>
            <a:r>
              <a:rPr lang="en-US" dirty="0" smtClean="0"/>
              <a:t> are positive ions, e.g.,  Na⁺ ,  Ba²⁺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Anions are negative ions, e.g.,  Cl</a:t>
            </a:r>
            <a:r>
              <a:rPr lang="en-US" dirty="0" smtClean="0">
                <a:latin typeface="Calibri"/>
              </a:rPr>
              <a:t>⁻ , S²⁻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866311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7620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Write formulas for the following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734234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titanium(II) oxide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2534332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tin(IV) iodide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876300" y="3352800"/>
            <a:ext cx="4210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antimony(V) sulfide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857250" y="4172634"/>
            <a:ext cx="4210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copper(I) nitride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895350" y="5029200"/>
            <a:ext cx="4210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gold(III) </a:t>
            </a:r>
            <a:r>
              <a:rPr lang="en-US" sz="3600" dirty="0" err="1" smtClean="0"/>
              <a:t>selenide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5467350" y="173423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TiO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467350" y="2496233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SnI</a:t>
            </a:r>
            <a:r>
              <a:rPr lang="en-US" sz="3600" dirty="0" smtClean="0">
                <a:latin typeface="Calibri"/>
              </a:rPr>
              <a:t>₄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543550" y="33528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Sb</a:t>
            </a:r>
            <a:r>
              <a:rPr lang="en-US" sz="3600" dirty="0" err="1" smtClean="0">
                <a:latin typeface="Calibri"/>
              </a:rPr>
              <a:t>₂</a:t>
            </a:r>
            <a:r>
              <a:rPr lang="en-US" sz="3600" dirty="0" err="1" smtClean="0"/>
              <a:t>S</a:t>
            </a:r>
            <a:r>
              <a:rPr lang="en-US" sz="3600" dirty="0" smtClean="0">
                <a:latin typeface="Calibri"/>
              </a:rPr>
              <a:t>₅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5619750" y="4172633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Cu</a:t>
            </a:r>
            <a:r>
              <a:rPr lang="en-US" sz="3600" dirty="0" err="1" smtClean="0">
                <a:latin typeface="Calibri"/>
              </a:rPr>
              <a:t>₃</a:t>
            </a:r>
            <a:r>
              <a:rPr lang="en-US" sz="3600" dirty="0" err="1" smtClean="0"/>
              <a:t>N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5619750" y="5085665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Au</a:t>
            </a:r>
            <a:r>
              <a:rPr lang="en-US" sz="3600" dirty="0" err="1" smtClean="0">
                <a:latin typeface="Calibri"/>
              </a:rPr>
              <a:t>₂</a:t>
            </a:r>
            <a:r>
              <a:rPr lang="en-US" sz="3600" dirty="0" err="1" smtClean="0"/>
              <a:t>Se</a:t>
            </a:r>
            <a:r>
              <a:rPr lang="en-US" sz="3600" dirty="0" smtClean="0">
                <a:latin typeface="Calibri"/>
              </a:rPr>
              <a:t>₃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274649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Names: Ionic Compounds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Since type II </a:t>
            </a:r>
            <a:r>
              <a:rPr lang="en-US" sz="3600" dirty="0" err="1" smtClean="0"/>
              <a:t>cations</a:t>
            </a:r>
            <a:r>
              <a:rPr lang="en-US" sz="3600" dirty="0" smtClean="0"/>
              <a:t> need Roman numerals in the name, the charge must be determined from the formula.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600" dirty="0" smtClean="0"/>
              <a:t>The charge on the anion will be known.</a:t>
            </a:r>
          </a:p>
          <a:p>
            <a:pPr marL="0" indent="0">
              <a:buNone/>
            </a:pPr>
            <a:r>
              <a:rPr lang="en-US" sz="3600" dirty="0" smtClean="0"/>
              <a:t>Then since all charges add to zero, the charge on the </a:t>
            </a:r>
            <a:r>
              <a:rPr lang="en-US" sz="3600" dirty="0" err="1" smtClean="0"/>
              <a:t>cation</a:t>
            </a:r>
            <a:r>
              <a:rPr lang="en-US" sz="3600" dirty="0" smtClean="0"/>
              <a:t> can be determined.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27538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Names: Ionic Compounds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600" dirty="0" smtClean="0"/>
              <a:t>Name the compound:    </a:t>
            </a:r>
            <a:r>
              <a:rPr lang="en-US" sz="3600" dirty="0" err="1" smtClean="0"/>
              <a:t>CuO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It must have the form  copper(__) oxide</a:t>
            </a:r>
          </a:p>
          <a:p>
            <a:pPr marL="0" indent="0">
              <a:buNone/>
            </a:pPr>
            <a:r>
              <a:rPr lang="en-US" sz="3600" dirty="0" smtClean="0"/>
              <a:t>The oxide always has charge -2</a:t>
            </a:r>
          </a:p>
          <a:p>
            <a:pPr marL="0" indent="0">
              <a:buNone/>
            </a:pPr>
            <a:r>
              <a:rPr lang="en-US" sz="3600" dirty="0" smtClean="0"/>
              <a:t>Since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copper charge </a:t>
            </a:r>
            <a:r>
              <a:rPr lang="en-US" sz="3600" dirty="0" smtClean="0"/>
              <a:t>+ -2 = 0    It is Cu²⁺</a:t>
            </a:r>
          </a:p>
          <a:p>
            <a:pPr marL="0" indent="0">
              <a:buNone/>
            </a:pPr>
            <a:r>
              <a:rPr lang="en-US" sz="3600" dirty="0" smtClean="0"/>
              <a:t>So </a:t>
            </a:r>
            <a:r>
              <a:rPr lang="en-US" sz="3600" dirty="0" err="1" smtClean="0">
                <a:solidFill>
                  <a:srgbClr val="00B050"/>
                </a:solidFill>
              </a:rPr>
              <a:t>CuO</a:t>
            </a:r>
            <a:r>
              <a:rPr lang="en-US" sz="3600" dirty="0" smtClean="0"/>
              <a:t>   is   </a:t>
            </a:r>
            <a:r>
              <a:rPr lang="en-US" sz="3600" dirty="0" smtClean="0">
                <a:solidFill>
                  <a:srgbClr val="00B050"/>
                </a:solidFill>
              </a:rPr>
              <a:t>copper(II) oxide</a:t>
            </a:r>
            <a:endParaRPr lang="en-US" sz="36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118048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Names: Ionic Compounds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600" dirty="0" smtClean="0"/>
              <a:t>Name the compound:    </a:t>
            </a:r>
            <a:r>
              <a:rPr lang="en-US" sz="3600" dirty="0" err="1" smtClean="0"/>
              <a:t>CuO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A simple way to do this is:      		Cu  O</a:t>
            </a:r>
          </a:p>
          <a:p>
            <a:pPr marL="0" indent="0">
              <a:buNone/>
            </a:pPr>
            <a:r>
              <a:rPr lang="en-US" sz="3600" dirty="0" smtClean="0"/>
              <a:t>Write charges under  the ions           x   -2</a:t>
            </a:r>
          </a:p>
          <a:p>
            <a:pPr marL="0" indent="0">
              <a:buNone/>
            </a:pPr>
            <a:r>
              <a:rPr lang="en-US" sz="3600" dirty="0" smtClean="0"/>
              <a:t>Then                                                      x -2 = 0</a:t>
            </a:r>
          </a:p>
          <a:p>
            <a:pPr marL="0" indent="0">
              <a:buNone/>
            </a:pPr>
            <a:r>
              <a:rPr lang="en-US" sz="3600" dirty="0" smtClean="0"/>
              <a:t>So x = +2</a:t>
            </a:r>
          </a:p>
          <a:p>
            <a:pPr marL="0" indent="0">
              <a:buNone/>
            </a:pPr>
            <a:r>
              <a:rPr lang="en-US" sz="3600" dirty="0" smtClean="0"/>
              <a:t>And </a:t>
            </a:r>
            <a:r>
              <a:rPr lang="en-US" sz="3600" dirty="0" err="1" smtClean="0">
                <a:solidFill>
                  <a:srgbClr val="00B050"/>
                </a:solidFill>
              </a:rPr>
              <a:t>CuO</a:t>
            </a:r>
            <a:r>
              <a:rPr lang="en-US" sz="3600" dirty="0" smtClean="0"/>
              <a:t>   is   </a:t>
            </a:r>
            <a:r>
              <a:rPr lang="en-US" sz="3600" dirty="0" smtClean="0">
                <a:solidFill>
                  <a:srgbClr val="00B050"/>
                </a:solidFill>
              </a:rPr>
              <a:t>copper(II) oxide</a:t>
            </a:r>
            <a:endParaRPr lang="en-US" sz="36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66452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Names: Ionic Compounds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600" dirty="0" smtClean="0"/>
              <a:t>Name the compound:     		 </a:t>
            </a:r>
            <a:r>
              <a:rPr lang="en-US" sz="3600" dirty="0" err="1" smtClean="0"/>
              <a:t>Fe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₂</a:t>
            </a:r>
            <a:r>
              <a:rPr lang="en-US" sz="3600" dirty="0" err="1" smtClean="0">
                <a:latin typeface="Calibri"/>
              </a:rPr>
              <a:t>S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₃</a:t>
            </a:r>
            <a:endParaRPr lang="en-US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3600" dirty="0" smtClean="0"/>
              <a:t>Write   					  x   -2</a:t>
            </a:r>
          </a:p>
          <a:p>
            <a:pPr marL="0" indent="0">
              <a:buNone/>
            </a:pPr>
            <a:r>
              <a:rPr lang="en-US" sz="3600" dirty="0" smtClean="0"/>
              <a:t>Multiply by the subscripts        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3600" dirty="0" smtClean="0"/>
              <a:t>x +(-2)·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sz="3600" dirty="0" smtClean="0"/>
              <a:t> = 0                                            and set = to zero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					so x = 3</a:t>
            </a:r>
          </a:p>
          <a:p>
            <a:pPr marL="0" indent="0">
              <a:buNone/>
            </a:pPr>
            <a:r>
              <a:rPr lang="en-US" sz="3600" dirty="0" smtClean="0"/>
              <a:t>So   </a:t>
            </a:r>
            <a:r>
              <a:rPr lang="en-US" sz="3600" dirty="0" err="1" smtClean="0">
                <a:solidFill>
                  <a:srgbClr val="00B050"/>
                </a:solidFill>
              </a:rPr>
              <a:t>Fe</a:t>
            </a:r>
            <a:r>
              <a:rPr lang="en-US" sz="3600" dirty="0" err="1" smtClean="0">
                <a:solidFill>
                  <a:srgbClr val="00B050"/>
                </a:solidFill>
                <a:latin typeface="Calibri"/>
              </a:rPr>
              <a:t>₂S</a:t>
            </a:r>
            <a:r>
              <a:rPr lang="en-US" sz="3600" dirty="0" smtClean="0">
                <a:solidFill>
                  <a:srgbClr val="00B050"/>
                </a:solidFill>
                <a:latin typeface="Calibri"/>
              </a:rPr>
              <a:t>₃</a:t>
            </a:r>
            <a:r>
              <a:rPr lang="en-US" sz="3600" dirty="0" smtClean="0"/>
              <a:t>         is   </a:t>
            </a:r>
            <a:r>
              <a:rPr lang="en-US" sz="3600" dirty="0" smtClean="0">
                <a:solidFill>
                  <a:srgbClr val="00B050"/>
                </a:solidFill>
              </a:rPr>
              <a:t>iron(III) sulfide</a:t>
            </a:r>
            <a:endParaRPr lang="en-US" sz="36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56602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Names: Ionic Compounds II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3716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Name the following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2590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CrO</a:t>
            </a:r>
            <a:r>
              <a:rPr lang="en-US" sz="3600" dirty="0" smtClean="0">
                <a:latin typeface="Calibri"/>
              </a:rPr>
              <a:t>₃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352800" y="2588746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chromium(VI) oxide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085850" y="3657599"/>
            <a:ext cx="1466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UF</a:t>
            </a:r>
            <a:r>
              <a:rPr lang="en-US" sz="3600" dirty="0">
                <a:latin typeface="Calibri"/>
              </a:rPr>
              <a:t>₄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352800" y="3657599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uranium(IV) fluoride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123950" y="4648200"/>
            <a:ext cx="1466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Hg</a:t>
            </a:r>
            <a:r>
              <a:rPr lang="en-US" sz="3600" dirty="0" err="1" smtClean="0">
                <a:latin typeface="Calibri"/>
              </a:rPr>
              <a:t>₂</a:t>
            </a:r>
            <a:r>
              <a:rPr lang="en-US" sz="3600" dirty="0" err="1" smtClean="0"/>
              <a:t>S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505200" y="4648199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m</a:t>
            </a:r>
            <a:r>
              <a:rPr lang="en-US" sz="3600" dirty="0" smtClean="0"/>
              <a:t>ercury(I) sulfide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1143000" y="5638800"/>
            <a:ext cx="1466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Calibri"/>
              </a:rPr>
              <a:t>Mn₃</a:t>
            </a:r>
            <a:r>
              <a:rPr lang="en-US" sz="3600" dirty="0" err="1"/>
              <a:t>P</a:t>
            </a:r>
            <a:r>
              <a:rPr lang="en-US" sz="3600" dirty="0" smtClean="0">
                <a:latin typeface="Calibri"/>
              </a:rPr>
              <a:t>₂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505200" y="5638799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manganese(II) phosphide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409406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Compounds III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It was discovered around 1826 that not all ions are </a:t>
            </a:r>
            <a:r>
              <a:rPr lang="en-US" dirty="0" err="1" smtClean="0"/>
              <a:t>monotomic</a:t>
            </a:r>
            <a:r>
              <a:rPr lang="en-US" dirty="0" smtClean="0"/>
              <a:t>, i.e., single atoms that have gained or lost electrons.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salt </a:t>
            </a:r>
            <a:r>
              <a:rPr lang="en-US" dirty="0" err="1" smtClean="0"/>
              <a:t>NaCN</a:t>
            </a:r>
            <a:r>
              <a:rPr lang="en-US" dirty="0" smtClean="0"/>
              <a:t> dissolves in water to give sodium ions, Na</a:t>
            </a:r>
            <a:r>
              <a:rPr lang="en-US" dirty="0" smtClean="0">
                <a:latin typeface="Calibri"/>
              </a:rPr>
              <a:t>⁺, and </a:t>
            </a:r>
            <a:r>
              <a:rPr lang="en-US" dirty="0" smtClean="0">
                <a:solidFill>
                  <a:srgbClr val="0070C0"/>
                </a:solidFill>
                <a:latin typeface="Calibri"/>
              </a:rPr>
              <a:t>cyanide ions, CN⁻</a:t>
            </a:r>
            <a:r>
              <a:rPr lang="en-US" dirty="0" smtClean="0">
                <a:latin typeface="Calibri"/>
              </a:rPr>
              <a:t>, which consist of carbon and nitrogen (covalently) bonded together and having an extra electron.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Compounds III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Ions that have covalently bonded atoms are called polyatomic ions.</a:t>
            </a:r>
          </a:p>
          <a:p>
            <a:pPr>
              <a:buNone/>
            </a:pPr>
            <a:r>
              <a:rPr lang="en-US" dirty="0" smtClean="0"/>
              <a:t>Many of them consist of an elements bonded to oxygen atoms and having a negative charge.  These ions end in “ate”.  Examples are:</a:t>
            </a:r>
          </a:p>
          <a:p>
            <a:pPr>
              <a:buNone/>
            </a:pPr>
            <a:r>
              <a:rPr lang="en-US" dirty="0" smtClean="0"/>
              <a:t>nitrate  NO</a:t>
            </a:r>
            <a:r>
              <a:rPr lang="en-US" dirty="0" smtClean="0">
                <a:latin typeface="Calibri"/>
              </a:rPr>
              <a:t>₃⁻      sulfate  SO₄²⁻      </a:t>
            </a:r>
          </a:p>
          <a:p>
            <a:pPr>
              <a:buNone/>
            </a:pPr>
            <a:r>
              <a:rPr lang="en-US" dirty="0" smtClean="0">
                <a:latin typeface="Calibri"/>
              </a:rPr>
              <a:t>phosphate  PO₄³⁻     carbonate  CO₃²⁻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Compounds III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Besides cyanide, CN</a:t>
            </a:r>
            <a:r>
              <a:rPr lang="en-US" dirty="0" smtClean="0">
                <a:latin typeface="Calibri"/>
              </a:rPr>
              <a:t>⁻,  hydroxide, OH⁻, and peroxide, O₂²⁻ are named as ”</a:t>
            </a:r>
            <a:r>
              <a:rPr lang="en-US" dirty="0" err="1" smtClean="0">
                <a:latin typeface="Calibri"/>
              </a:rPr>
              <a:t>ide</a:t>
            </a:r>
            <a:r>
              <a:rPr lang="en-US" dirty="0" smtClean="0">
                <a:latin typeface="Calibri"/>
              </a:rPr>
              <a:t>” ions.</a:t>
            </a:r>
          </a:p>
          <a:p>
            <a:pPr>
              <a:buNone/>
            </a:pPr>
            <a:endParaRPr lang="en-US" dirty="0" smtClean="0">
              <a:latin typeface="Calibri"/>
            </a:endParaRPr>
          </a:p>
          <a:p>
            <a:pPr>
              <a:buNone/>
            </a:pPr>
            <a:r>
              <a:rPr lang="en-US" dirty="0" smtClean="0">
                <a:latin typeface="Calibri"/>
              </a:rPr>
              <a:t>T</a:t>
            </a:r>
            <a:r>
              <a:rPr lang="en-US" dirty="0" smtClean="0">
                <a:latin typeface="Calibri"/>
              </a:rPr>
              <a:t>he ammonium ion, NH₄⁺,  is a polyatomic </a:t>
            </a:r>
            <a:r>
              <a:rPr lang="en-US" dirty="0" err="1" smtClean="0">
                <a:latin typeface="Calibri"/>
              </a:rPr>
              <a:t>cation</a:t>
            </a:r>
            <a:r>
              <a:rPr lang="en-US" dirty="0" smtClean="0">
                <a:latin typeface="Calibri"/>
              </a:rPr>
              <a:t>.</a:t>
            </a:r>
          </a:p>
          <a:p>
            <a:pPr>
              <a:buNone/>
            </a:pPr>
            <a:endParaRPr lang="en-US" dirty="0" smtClean="0">
              <a:latin typeface="Calibri"/>
            </a:endParaRPr>
          </a:p>
          <a:p>
            <a:pPr>
              <a:buNone/>
            </a:pPr>
            <a:r>
              <a:rPr lang="en-US" dirty="0" smtClean="0">
                <a:latin typeface="Calibri"/>
              </a:rPr>
              <a:t>A number of these ions need to be memorized.</a:t>
            </a:r>
          </a:p>
          <a:p>
            <a:pPr>
              <a:buNone/>
            </a:pPr>
            <a:r>
              <a:rPr lang="en-US" dirty="0" smtClean="0">
                <a:latin typeface="Calibri"/>
              </a:rPr>
              <a:t>The following table may be helpful.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600200"/>
          <a:ext cx="60960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4A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5A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6A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7A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CO</a:t>
                      </a:r>
                      <a:r>
                        <a:rPr lang="en-US" sz="3600" dirty="0" smtClean="0">
                          <a:latin typeface="Calibri"/>
                        </a:rPr>
                        <a:t>₃²⁻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NO</a:t>
                      </a:r>
                      <a:r>
                        <a:rPr lang="en-US" sz="3600" dirty="0" smtClean="0">
                          <a:latin typeface="Calibri"/>
                        </a:rPr>
                        <a:t>₃⁻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PO</a:t>
                      </a:r>
                      <a:r>
                        <a:rPr lang="en-US" sz="3600" dirty="0" smtClean="0">
                          <a:latin typeface="Calibri"/>
                        </a:rPr>
                        <a:t>₄³⁻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SO</a:t>
                      </a:r>
                      <a:r>
                        <a:rPr lang="en-US" sz="3600" dirty="0" smtClean="0">
                          <a:latin typeface="Calibri"/>
                        </a:rPr>
                        <a:t>₄²⁻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ClO</a:t>
                      </a:r>
                      <a:r>
                        <a:rPr lang="en-US" sz="3600" dirty="0" smtClean="0">
                          <a:latin typeface="Calibri"/>
                        </a:rPr>
                        <a:t>₃⁻</a:t>
                      </a:r>
                      <a:endParaRPr lang="en-US" sz="3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AsO</a:t>
                      </a:r>
                      <a:r>
                        <a:rPr lang="en-US" sz="2800" dirty="0" smtClean="0">
                          <a:latin typeface="Calibri"/>
                        </a:rPr>
                        <a:t>₄³⁻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SeO</a:t>
                      </a:r>
                      <a:r>
                        <a:rPr lang="en-US" sz="2800" dirty="0" smtClean="0">
                          <a:latin typeface="Calibri"/>
                        </a:rPr>
                        <a:t>₄²⁻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BrO</a:t>
                      </a:r>
                      <a:r>
                        <a:rPr lang="en-US" sz="3600" dirty="0" smtClean="0">
                          <a:latin typeface="Calibri"/>
                        </a:rPr>
                        <a:t>₃⁻</a:t>
                      </a:r>
                      <a:endParaRPr lang="en-US" sz="3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TeO</a:t>
                      </a:r>
                      <a:r>
                        <a:rPr lang="en-US" sz="2800" dirty="0" smtClean="0">
                          <a:latin typeface="Calibri"/>
                        </a:rPr>
                        <a:t>₄²⁻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IO</a:t>
                      </a:r>
                      <a:r>
                        <a:rPr lang="en-US" sz="3600" dirty="0" smtClean="0">
                          <a:latin typeface="Calibri"/>
                        </a:rPr>
                        <a:t>₃⁻</a:t>
                      </a:r>
                      <a:endParaRPr lang="en-US" sz="3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762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“ate” ions: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5029200"/>
            <a:ext cx="8382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Notice: </a:t>
            </a:r>
            <a:r>
              <a:rPr lang="en-US" sz="3200" dirty="0" smtClean="0"/>
              <a:t>odd columns have odd </a:t>
            </a:r>
            <a:r>
              <a:rPr lang="en-US" sz="2800" dirty="0" smtClean="0"/>
              <a:t>(-1,-3) </a:t>
            </a:r>
            <a:r>
              <a:rPr lang="en-US" sz="3200" dirty="0" smtClean="0"/>
              <a:t>charges</a:t>
            </a:r>
            <a:r>
              <a:rPr lang="en-US" sz="3600" dirty="0" smtClean="0"/>
              <a:t>.</a:t>
            </a:r>
          </a:p>
          <a:p>
            <a:r>
              <a:rPr lang="en-US" sz="3200" dirty="0" smtClean="0"/>
              <a:t>Even columns </a:t>
            </a:r>
            <a:r>
              <a:rPr lang="en-US" sz="2800" dirty="0" smtClean="0"/>
              <a:t>(4A,6A) </a:t>
            </a:r>
            <a:r>
              <a:rPr lang="en-US" sz="3200" dirty="0" smtClean="0"/>
              <a:t>have even charges. 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Compounds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These ionic compounds all have </a:t>
            </a:r>
            <a:r>
              <a:rPr lang="en-US" dirty="0" err="1" smtClean="0"/>
              <a:t>cations</a:t>
            </a:r>
            <a:r>
              <a:rPr lang="en-US" dirty="0" smtClean="0"/>
              <a:t> that simply carry the name of the metal in the 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Na⁺ </a:t>
            </a:r>
            <a:r>
              <a:rPr lang="en-US" dirty="0" smtClean="0"/>
              <a:t>is called a </a:t>
            </a:r>
            <a:r>
              <a:rPr lang="en-US" dirty="0" smtClean="0">
                <a:solidFill>
                  <a:srgbClr val="00B050"/>
                </a:solidFill>
              </a:rPr>
              <a:t>sodium</a:t>
            </a:r>
            <a:r>
              <a:rPr lang="en-US" dirty="0" smtClean="0"/>
              <a:t> 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Mg²⁺ </a:t>
            </a:r>
            <a:r>
              <a:rPr lang="en-US" dirty="0" smtClean="0"/>
              <a:t>is called a </a:t>
            </a:r>
            <a:r>
              <a:rPr lang="en-US" dirty="0" smtClean="0">
                <a:solidFill>
                  <a:srgbClr val="00B050"/>
                </a:solidFill>
              </a:rPr>
              <a:t>magnesium</a:t>
            </a:r>
            <a:r>
              <a:rPr lang="en-US" dirty="0" smtClean="0"/>
              <a:t> ion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Such metals will be called </a:t>
            </a:r>
            <a:r>
              <a:rPr lang="en-US" dirty="0" smtClean="0">
                <a:solidFill>
                  <a:srgbClr val="0070C0"/>
                </a:solidFill>
              </a:rPr>
              <a:t>type I </a:t>
            </a:r>
            <a:r>
              <a:rPr lang="en-US" dirty="0" smtClean="0"/>
              <a:t>metals.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851397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Compounds III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Using the rule: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name the </a:t>
            </a:r>
            <a:r>
              <a:rPr lang="en-US" dirty="0" err="1" smtClean="0"/>
              <a:t>cation</a:t>
            </a:r>
            <a:r>
              <a:rPr lang="en-US" dirty="0" smtClean="0"/>
              <a:t>   name the anion</a:t>
            </a:r>
          </a:p>
          <a:p>
            <a:pPr>
              <a:buNone/>
            </a:pPr>
            <a:r>
              <a:rPr lang="en-US" dirty="0" smtClean="0"/>
              <a:t>to name these compounds.</a:t>
            </a:r>
          </a:p>
          <a:p>
            <a:pPr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Na</a:t>
            </a:r>
            <a:r>
              <a:rPr lang="en-US" dirty="0" err="1" smtClean="0">
                <a:solidFill>
                  <a:srgbClr val="0070C0"/>
                </a:solidFill>
                <a:latin typeface="Calibri"/>
              </a:rPr>
              <a:t>₂SO</a:t>
            </a:r>
            <a:r>
              <a:rPr lang="en-US" dirty="0" smtClean="0">
                <a:solidFill>
                  <a:srgbClr val="0070C0"/>
                </a:solidFill>
                <a:latin typeface="Calibri"/>
              </a:rPr>
              <a:t>₄  </a:t>
            </a:r>
            <a:r>
              <a:rPr lang="en-US" dirty="0" smtClean="0">
                <a:latin typeface="Calibri"/>
              </a:rPr>
              <a:t>is called </a:t>
            </a:r>
            <a:r>
              <a:rPr lang="en-US" dirty="0" smtClean="0">
                <a:solidFill>
                  <a:srgbClr val="0070C0"/>
                </a:solidFill>
                <a:latin typeface="Calibri"/>
              </a:rPr>
              <a:t>sodium sulfate    </a:t>
            </a:r>
            <a:r>
              <a:rPr lang="en-US" dirty="0" smtClean="0">
                <a:latin typeface="Calibri"/>
              </a:rPr>
              <a:t>SO₄²⁻ is sulfate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Cu(NO</a:t>
            </a:r>
            <a:r>
              <a:rPr lang="en-US" dirty="0" smtClean="0">
                <a:solidFill>
                  <a:srgbClr val="0070C0"/>
                </a:solidFill>
                <a:latin typeface="Calibri"/>
              </a:rPr>
              <a:t>₃)₂  </a:t>
            </a:r>
            <a:r>
              <a:rPr lang="en-US" dirty="0" smtClean="0">
                <a:latin typeface="Calibri"/>
              </a:rPr>
              <a:t>is called </a:t>
            </a:r>
            <a:r>
              <a:rPr lang="en-US" dirty="0" smtClean="0">
                <a:solidFill>
                  <a:srgbClr val="0070C0"/>
                </a:solidFill>
                <a:latin typeface="Calibri"/>
              </a:rPr>
              <a:t>copper(II) nitrate   </a:t>
            </a:r>
            <a:r>
              <a:rPr lang="en-US" dirty="0" smtClean="0">
                <a:latin typeface="Calibri"/>
              </a:rPr>
              <a:t>NO₃⁻ is nitrate</a:t>
            </a:r>
          </a:p>
          <a:p>
            <a:pPr>
              <a:buNone/>
            </a:pPr>
            <a:r>
              <a:rPr lang="en-US" dirty="0" smtClean="0">
                <a:latin typeface="Calibri"/>
              </a:rPr>
              <a:t>Two or more of a polyatomic ion in a compound needs () followed by the subscript.  A single polyatomic ion should not </a:t>
            </a:r>
            <a:r>
              <a:rPr lang="en-US" smtClean="0">
                <a:latin typeface="Calibri"/>
              </a:rPr>
              <a:t>have parentheses</a:t>
            </a:r>
            <a:r>
              <a:rPr lang="en-US" dirty="0" smtClean="0">
                <a:latin typeface="Calibri"/>
              </a:rPr>
              <a:t>.</a:t>
            </a:r>
            <a:endParaRPr lang="en-US" dirty="0" smtClean="0">
              <a:latin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Compounds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All metals in column 1A and 2A are type I metals.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Metals in 1A form ions with </a:t>
            </a:r>
            <a:r>
              <a:rPr lang="en-US" dirty="0" smtClean="0">
                <a:solidFill>
                  <a:srgbClr val="0070C0"/>
                </a:solidFill>
              </a:rPr>
              <a:t>+1</a:t>
            </a:r>
            <a:r>
              <a:rPr lang="en-US" dirty="0" smtClean="0"/>
              <a:t> charge.  Li⁺ , K⁺ , </a:t>
            </a:r>
            <a:r>
              <a:rPr lang="en-US" sz="2000" dirty="0" smtClean="0"/>
              <a:t>etc</a:t>
            </a:r>
            <a:r>
              <a:rPr lang="en-US" sz="2000" dirty="0"/>
              <a:t>.</a:t>
            </a:r>
            <a:r>
              <a:rPr lang="en-US" sz="2000" dirty="0" smtClean="0"/>
              <a:t>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Metals in 2A form ions with </a:t>
            </a:r>
            <a:r>
              <a:rPr lang="en-US" dirty="0" smtClean="0">
                <a:solidFill>
                  <a:srgbClr val="0070C0"/>
                </a:solidFill>
              </a:rPr>
              <a:t>+2 </a:t>
            </a:r>
            <a:r>
              <a:rPr lang="en-US" dirty="0" smtClean="0"/>
              <a:t>charge.  Ca²⁺ , Sr²⁺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Also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Ag⁺ </a:t>
            </a:r>
            <a:r>
              <a:rPr lang="en-US" dirty="0" smtClean="0"/>
              <a:t>(in 1B),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Zn²⁺ </a:t>
            </a:r>
            <a:r>
              <a:rPr lang="en-US" dirty="0" smtClean="0"/>
              <a:t>(2B) ,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Al³⁺ </a:t>
            </a:r>
            <a:r>
              <a:rPr lang="en-US" dirty="0" smtClean="0"/>
              <a:t>(3A) will be counted as type I metals.</a:t>
            </a:r>
          </a:p>
        </p:txBody>
      </p:sp>
    </p:spTree>
    <p:extLst>
      <p:ext uri="{BB962C8B-B14F-4D97-AF65-F5344CB8AC3E}">
        <p14:creationId xmlns="" xmlns:p14="http://schemas.microsoft.com/office/powerpoint/2010/main" val="273422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Compounds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Type I anions are made from single atoms of elements.  They are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named</a:t>
            </a:r>
            <a:r>
              <a:rPr lang="en-US" dirty="0" smtClean="0"/>
              <a:t> by dropping the last few letters of the atomic name and adding </a:t>
            </a:r>
            <a:r>
              <a:rPr lang="en-US" dirty="0" smtClean="0">
                <a:solidFill>
                  <a:srgbClr val="C00000"/>
                </a:solidFill>
              </a:rPr>
              <a:t>ide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An ion of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chlorine</a:t>
            </a:r>
            <a:r>
              <a:rPr lang="en-US" dirty="0" smtClean="0"/>
              <a:t> is called a </a:t>
            </a:r>
            <a:r>
              <a:rPr lang="en-US" dirty="0" smtClean="0">
                <a:solidFill>
                  <a:srgbClr val="C00000"/>
                </a:solidFill>
              </a:rPr>
              <a:t>chloride</a:t>
            </a:r>
            <a:r>
              <a:rPr lang="en-US" dirty="0" smtClean="0"/>
              <a:t> ion, Cl</a:t>
            </a:r>
            <a:r>
              <a:rPr lang="en-US" dirty="0" smtClean="0">
                <a:latin typeface="Calibri"/>
              </a:rPr>
              <a:t>⁻</a:t>
            </a:r>
          </a:p>
          <a:p>
            <a:pPr marL="0" indent="0">
              <a:buNone/>
            </a:pPr>
            <a:r>
              <a:rPr lang="en-US" dirty="0" smtClean="0">
                <a:latin typeface="Calibri"/>
              </a:rPr>
              <a:t>An ion of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oxygen</a:t>
            </a:r>
            <a:r>
              <a:rPr lang="en-US" dirty="0" smtClean="0">
                <a:latin typeface="Calibri"/>
              </a:rPr>
              <a:t> is called an </a:t>
            </a:r>
            <a:r>
              <a:rPr lang="en-US" dirty="0" smtClean="0">
                <a:solidFill>
                  <a:srgbClr val="C00000"/>
                </a:solidFill>
                <a:latin typeface="Calibri"/>
              </a:rPr>
              <a:t>oxide</a:t>
            </a:r>
            <a:r>
              <a:rPr lang="en-US" dirty="0" smtClean="0">
                <a:latin typeface="Calibri"/>
              </a:rPr>
              <a:t> ion, O²⁻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An ion of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phosphorus</a:t>
            </a:r>
            <a:r>
              <a:rPr lang="en-US" dirty="0" smtClean="0"/>
              <a:t> is called </a:t>
            </a:r>
            <a:r>
              <a:rPr lang="en-US" dirty="0" smtClean="0">
                <a:solidFill>
                  <a:srgbClr val="C00000"/>
                </a:solidFill>
              </a:rPr>
              <a:t>phosphide</a:t>
            </a:r>
            <a:r>
              <a:rPr lang="en-US" dirty="0" smtClean="0"/>
              <a:t> ion, P³</a:t>
            </a:r>
            <a:r>
              <a:rPr lang="en-US" dirty="0" smtClean="0">
                <a:latin typeface="Calibri"/>
              </a:rPr>
              <a:t>⁻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53267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Compounds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Column</a:t>
            </a:r>
            <a:r>
              <a:rPr lang="en-US" dirty="0" smtClean="0">
                <a:solidFill>
                  <a:srgbClr val="FF0000"/>
                </a:solidFill>
              </a:rPr>
              <a:t> 7A </a:t>
            </a:r>
            <a:r>
              <a:rPr lang="en-US" dirty="0" smtClean="0"/>
              <a:t>nonmetals form ions with charge </a:t>
            </a:r>
            <a:r>
              <a:rPr lang="en-US" dirty="0" smtClean="0">
                <a:solidFill>
                  <a:srgbClr val="FF0000"/>
                </a:solidFill>
              </a:rPr>
              <a:t>-1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   F</a:t>
            </a:r>
            <a:r>
              <a:rPr lang="en-US" dirty="0" smtClean="0">
                <a:latin typeface="Calibri"/>
              </a:rPr>
              <a:t>⁻ , </a:t>
            </a:r>
            <a:r>
              <a:rPr lang="en-US" dirty="0" smtClean="0"/>
              <a:t>Cl</a:t>
            </a:r>
            <a:r>
              <a:rPr lang="en-US" dirty="0" smtClean="0">
                <a:latin typeface="Calibri"/>
              </a:rPr>
              <a:t>⁻ , Br⁻ , I⁻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Column </a:t>
            </a:r>
            <a:r>
              <a:rPr lang="en-US" dirty="0" smtClean="0">
                <a:solidFill>
                  <a:srgbClr val="FF0000"/>
                </a:solidFill>
              </a:rPr>
              <a:t>6A</a:t>
            </a:r>
            <a:r>
              <a:rPr lang="en-US" dirty="0" smtClean="0"/>
              <a:t> nonmetals form ions with charge </a:t>
            </a:r>
            <a:r>
              <a:rPr lang="en-US" dirty="0" smtClean="0">
                <a:solidFill>
                  <a:srgbClr val="FF0000"/>
                </a:solidFill>
              </a:rPr>
              <a:t>-2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   O²</a:t>
            </a:r>
            <a:r>
              <a:rPr lang="en-US" dirty="0" smtClean="0">
                <a:latin typeface="Calibri"/>
              </a:rPr>
              <a:t>⁻ , S²⁻ , Se²⁻ </a:t>
            </a:r>
            <a:r>
              <a:rPr lang="en-US" sz="2800" dirty="0" smtClean="0">
                <a:latin typeface="Calibri"/>
              </a:rPr>
              <a:t>(selenide),  </a:t>
            </a:r>
            <a:r>
              <a:rPr lang="en-US" dirty="0" smtClean="0">
                <a:latin typeface="Calibri"/>
              </a:rPr>
              <a:t>Te²⁻ </a:t>
            </a:r>
            <a:r>
              <a:rPr lang="en-US" sz="2800" dirty="0" smtClean="0">
                <a:latin typeface="Calibri"/>
              </a:rPr>
              <a:t>(telluride)</a:t>
            </a:r>
            <a:endParaRPr lang="en-US" sz="2800" dirty="0" smtClean="0"/>
          </a:p>
          <a:p>
            <a:pPr marL="0" indent="0">
              <a:buNone/>
            </a:pPr>
            <a:r>
              <a:rPr lang="en-US" dirty="0" smtClean="0"/>
              <a:t>Column </a:t>
            </a:r>
            <a:r>
              <a:rPr lang="en-US" dirty="0" smtClean="0">
                <a:solidFill>
                  <a:srgbClr val="FF0000"/>
                </a:solidFill>
              </a:rPr>
              <a:t>5A</a:t>
            </a:r>
            <a:r>
              <a:rPr lang="en-US" dirty="0" smtClean="0"/>
              <a:t> nonmetals form ions with charge </a:t>
            </a:r>
            <a:r>
              <a:rPr lang="en-US" dirty="0" smtClean="0">
                <a:solidFill>
                  <a:srgbClr val="FF0000"/>
                </a:solidFill>
              </a:rPr>
              <a:t>-3</a:t>
            </a:r>
          </a:p>
          <a:p>
            <a:pPr marL="0" indent="0">
              <a:buNone/>
            </a:pPr>
            <a:r>
              <a:rPr lang="en-US" dirty="0" smtClean="0"/>
              <a:t>     N³</a:t>
            </a:r>
            <a:r>
              <a:rPr lang="en-US" dirty="0" smtClean="0">
                <a:latin typeface="Calibri"/>
              </a:rPr>
              <a:t>⁻ ,  P³⁻ ,  As³⁻ </a:t>
            </a:r>
            <a:r>
              <a:rPr lang="en-US" sz="2800" dirty="0" smtClean="0">
                <a:latin typeface="Calibri"/>
              </a:rPr>
              <a:t>(arsenide)</a:t>
            </a:r>
            <a:endParaRPr lang="en-US" sz="2800" dirty="0" smtClean="0"/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740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8763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Noble gases </a:t>
            </a:r>
            <a:r>
              <a:rPr lang="en-US" sz="3600" dirty="0" smtClean="0"/>
              <a:t>are called “noble” because they,</a:t>
            </a:r>
          </a:p>
          <a:p>
            <a:r>
              <a:rPr lang="en-US" sz="3600" dirty="0" smtClean="0"/>
              <a:t>like nobility, have little interaction with the </a:t>
            </a:r>
          </a:p>
          <a:p>
            <a:r>
              <a:rPr lang="en-US" sz="3600" dirty="0" smtClean="0"/>
              <a:t>other common elements.</a:t>
            </a:r>
          </a:p>
          <a:p>
            <a:endParaRPr lang="en-US" sz="3600" dirty="0" smtClean="0"/>
          </a:p>
          <a:p>
            <a:r>
              <a:rPr lang="en-US" sz="3600" dirty="0" smtClean="0"/>
              <a:t>They have stable electronic structures and do not need to bond with other atoms to reach stability. </a:t>
            </a:r>
          </a:p>
          <a:p>
            <a:endParaRPr lang="en-US" sz="3600" dirty="0" smtClean="0"/>
          </a:p>
          <a:p>
            <a:r>
              <a:rPr lang="en-US" sz="3600" dirty="0" smtClean="0"/>
              <a:t>Other elements gain and lose electrons to reach the noble gas electronic stability.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95400" y="762000"/>
          <a:ext cx="69342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  <a:gridCol w="990600"/>
                <a:gridCol w="990600"/>
                <a:gridCol w="990600"/>
                <a:gridCol w="990600"/>
                <a:gridCol w="9906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5A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6A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7A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8A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1A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2A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3A</a:t>
                      </a:r>
                      <a:endParaRPr lang="en-US" sz="2800" dirty="0"/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</a:t>
                      </a:r>
                      <a:r>
                        <a:rPr lang="en-US" sz="2800" dirty="0" smtClean="0">
                          <a:latin typeface="Calibri"/>
                        </a:rPr>
                        <a:t>⁻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7030A0"/>
                          </a:solidFill>
                        </a:rPr>
                        <a:t>He</a:t>
                      </a:r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Li</a:t>
                      </a:r>
                      <a:r>
                        <a:rPr lang="en-US" sz="2800" dirty="0" smtClean="0">
                          <a:latin typeface="Calibri"/>
                        </a:rPr>
                        <a:t>⁺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Be²</a:t>
                      </a:r>
                      <a:r>
                        <a:rPr lang="en-US" sz="2800" dirty="0" smtClean="0">
                          <a:latin typeface="Calibri"/>
                        </a:rPr>
                        <a:t>⁺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</a:t>
                      </a:r>
                      <a:r>
                        <a:rPr lang="en-US" sz="2800" dirty="0" smtClean="0">
                          <a:latin typeface="Calibri"/>
                        </a:rPr>
                        <a:t>³⁻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O²</a:t>
                      </a:r>
                      <a:r>
                        <a:rPr lang="en-US" sz="2800" dirty="0" smtClean="0">
                          <a:latin typeface="Calibri"/>
                        </a:rPr>
                        <a:t>⁻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</a:t>
                      </a:r>
                      <a:r>
                        <a:rPr lang="en-US" sz="2800" dirty="0" smtClean="0">
                          <a:latin typeface="Calibri"/>
                        </a:rPr>
                        <a:t>⁻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7030A0"/>
                          </a:solidFill>
                        </a:rPr>
                        <a:t>Ne</a:t>
                      </a:r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Na</a:t>
                      </a:r>
                      <a:r>
                        <a:rPr lang="en-US" sz="2800" dirty="0" smtClean="0">
                          <a:latin typeface="Calibri"/>
                        </a:rPr>
                        <a:t>⁺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Mg²</a:t>
                      </a:r>
                      <a:r>
                        <a:rPr lang="en-US" sz="2800" dirty="0" smtClean="0">
                          <a:latin typeface="Calibri"/>
                        </a:rPr>
                        <a:t>⁺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Al</a:t>
                      </a:r>
                      <a:r>
                        <a:rPr lang="en-US" sz="2800" dirty="0" smtClean="0">
                          <a:latin typeface="Calibri"/>
                        </a:rPr>
                        <a:t>³⁺</a:t>
                      </a:r>
                      <a:endParaRPr lang="en-US" sz="2800" dirty="0"/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  <a:r>
                        <a:rPr lang="en-US" sz="2800" dirty="0" smtClean="0">
                          <a:latin typeface="Calibri"/>
                        </a:rPr>
                        <a:t>³⁻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S²</a:t>
                      </a:r>
                      <a:r>
                        <a:rPr lang="en-US" sz="2800" dirty="0" smtClean="0">
                          <a:latin typeface="Calibri"/>
                        </a:rPr>
                        <a:t>⁻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Cl</a:t>
                      </a:r>
                      <a:r>
                        <a:rPr lang="en-US" sz="2800" dirty="0" smtClean="0">
                          <a:latin typeface="Calibri"/>
                        </a:rPr>
                        <a:t>⁻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7030A0"/>
                          </a:solidFill>
                        </a:rPr>
                        <a:t>Ar</a:t>
                      </a:r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</a:t>
                      </a:r>
                      <a:r>
                        <a:rPr lang="en-US" sz="2800" dirty="0" smtClean="0">
                          <a:latin typeface="Calibri"/>
                        </a:rPr>
                        <a:t>⁺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Ca²</a:t>
                      </a:r>
                      <a:r>
                        <a:rPr lang="en-US" sz="2800" dirty="0" smtClean="0">
                          <a:latin typeface="Calibri"/>
                        </a:rPr>
                        <a:t>⁺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As</a:t>
                      </a:r>
                      <a:r>
                        <a:rPr lang="en-US" sz="2800" dirty="0" smtClean="0">
                          <a:latin typeface="Calibri"/>
                        </a:rPr>
                        <a:t>³⁻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Se²</a:t>
                      </a:r>
                      <a:r>
                        <a:rPr lang="en-US" sz="2800" dirty="0" smtClean="0">
                          <a:latin typeface="Calibri"/>
                        </a:rPr>
                        <a:t>⁻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Br</a:t>
                      </a:r>
                      <a:r>
                        <a:rPr lang="en-US" sz="2800" dirty="0" smtClean="0">
                          <a:latin typeface="Calibri"/>
                        </a:rPr>
                        <a:t>⁻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7030A0"/>
                          </a:solidFill>
                        </a:rPr>
                        <a:t>Kr</a:t>
                      </a:r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Rb</a:t>
                      </a:r>
                      <a:r>
                        <a:rPr lang="en-US" sz="2800" dirty="0" smtClean="0">
                          <a:latin typeface="Calibri"/>
                        </a:rPr>
                        <a:t>⁺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Sr²</a:t>
                      </a:r>
                      <a:r>
                        <a:rPr lang="en-US" sz="2800" dirty="0" smtClean="0">
                          <a:latin typeface="Calibri"/>
                        </a:rPr>
                        <a:t>⁺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Te²</a:t>
                      </a:r>
                      <a:r>
                        <a:rPr lang="en-US" sz="2800" dirty="0" smtClean="0">
                          <a:latin typeface="Calibri"/>
                        </a:rPr>
                        <a:t>⁻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</a:t>
                      </a:r>
                      <a:r>
                        <a:rPr lang="en-US" sz="2800" dirty="0" smtClean="0">
                          <a:latin typeface="Calibri"/>
                        </a:rPr>
                        <a:t>⁻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7030A0"/>
                          </a:solidFill>
                        </a:rPr>
                        <a:t>Xe</a:t>
                      </a:r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Cs</a:t>
                      </a:r>
                      <a:r>
                        <a:rPr lang="en-US" sz="2800" dirty="0" smtClean="0">
                          <a:latin typeface="Calibri"/>
                        </a:rPr>
                        <a:t>⁺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Ba²</a:t>
                      </a:r>
                      <a:r>
                        <a:rPr lang="en-US" sz="2800" dirty="0" smtClean="0">
                          <a:latin typeface="Calibri"/>
                        </a:rPr>
                        <a:t>⁺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Names: Ionic Compounds 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NaCl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 has a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sodium ion Na⁺ </a:t>
            </a:r>
            <a:r>
              <a:rPr lang="en-US" dirty="0" smtClean="0"/>
              <a:t>with a </a:t>
            </a:r>
            <a:r>
              <a:rPr lang="en-US" dirty="0" smtClean="0">
                <a:solidFill>
                  <a:srgbClr val="C00000"/>
                </a:solidFill>
              </a:rPr>
              <a:t>chloride ion Cl</a:t>
            </a:r>
            <a:r>
              <a:rPr lang="en-US" dirty="0" smtClean="0">
                <a:solidFill>
                  <a:srgbClr val="C00000"/>
                </a:solidFill>
                <a:latin typeface="Calibri"/>
              </a:rPr>
              <a:t>⁻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dirty="0" smtClean="0">
                <a:solidFill>
                  <a:srgbClr val="C00000"/>
                </a:solidFill>
              </a:rPr>
              <a:t>   </a:t>
            </a:r>
            <a:r>
              <a:rPr lang="en-US" dirty="0" smtClean="0"/>
              <a:t>so it is called    </a:t>
            </a:r>
            <a:r>
              <a:rPr lang="en-US" sz="4000" dirty="0" smtClean="0">
                <a:solidFill>
                  <a:srgbClr val="00B050"/>
                </a:solidFill>
              </a:rPr>
              <a:t>sodium chloride  </a:t>
            </a:r>
          </a:p>
          <a:p>
            <a:pPr marL="0" indent="0">
              <a:buNone/>
            </a:pPr>
            <a:r>
              <a:rPr lang="en-US" sz="3600" dirty="0" smtClean="0"/>
              <a:t>by the simple rule: 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3600" dirty="0" smtClean="0"/>
              <a:t>                   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name the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cation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 name the </a:t>
            </a:r>
            <a:r>
              <a:rPr lang="en-US" sz="3600" dirty="0" smtClean="0">
                <a:solidFill>
                  <a:srgbClr val="C00000"/>
                </a:solidFill>
              </a:rPr>
              <a:t>anion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	</a:t>
            </a:r>
            <a:r>
              <a:rPr lang="en-US" dirty="0" smtClean="0"/>
              <a:t>the word “ion” is not included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093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1165</TotalTime>
  <Words>1284</Words>
  <Application>Microsoft Office PowerPoint</Application>
  <PresentationFormat>On-screen Show (4:3)</PresentationFormat>
  <Paragraphs>256</Paragraphs>
  <Slides>30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Nomenclature</vt:lpstr>
      <vt:lpstr>Ionic Compounds</vt:lpstr>
      <vt:lpstr>Ionic Compounds I</vt:lpstr>
      <vt:lpstr>Ionic Compounds I</vt:lpstr>
      <vt:lpstr>Ionic Compounds I</vt:lpstr>
      <vt:lpstr>Ionic Compounds I</vt:lpstr>
      <vt:lpstr>Slide 7</vt:lpstr>
      <vt:lpstr>Slide 8</vt:lpstr>
      <vt:lpstr>Names: Ionic Compounds  I</vt:lpstr>
      <vt:lpstr>Names: Ionic Compounds I</vt:lpstr>
      <vt:lpstr>Ionic Formulas I</vt:lpstr>
      <vt:lpstr>Ionic Formulas I</vt:lpstr>
      <vt:lpstr>Ionic Formulas I</vt:lpstr>
      <vt:lpstr>Ionic Compounds II</vt:lpstr>
      <vt:lpstr>Ionic Compounds II</vt:lpstr>
      <vt:lpstr>Ionic Compounds II</vt:lpstr>
      <vt:lpstr>Ionic Compounds II</vt:lpstr>
      <vt:lpstr>Ionic Compounds II</vt:lpstr>
      <vt:lpstr>Ionic Compounds II</vt:lpstr>
      <vt:lpstr>Slide 20</vt:lpstr>
      <vt:lpstr>Names: Ionic Compounds II</vt:lpstr>
      <vt:lpstr>Names: Ionic Compounds II</vt:lpstr>
      <vt:lpstr>Names: Ionic Compounds II</vt:lpstr>
      <vt:lpstr>Names: Ionic Compounds II</vt:lpstr>
      <vt:lpstr>Names: Ionic Compounds II</vt:lpstr>
      <vt:lpstr>Ionic Compounds III</vt:lpstr>
      <vt:lpstr>Ionic Compounds III</vt:lpstr>
      <vt:lpstr>Ionic Compounds III</vt:lpstr>
      <vt:lpstr>Slide 29</vt:lpstr>
      <vt:lpstr>Ionic Compounds III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Nomenclature</dc:title>
  <dc:creator>Warren</dc:creator>
  <cp:lastModifiedBy>WYeakel</cp:lastModifiedBy>
  <cp:revision>43</cp:revision>
  <dcterms:created xsi:type="dcterms:W3CDTF">2014-09-15T00:43:58Z</dcterms:created>
  <dcterms:modified xsi:type="dcterms:W3CDTF">2014-09-17T18:40:48Z</dcterms:modified>
</cp:coreProperties>
</file>