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/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b="1" cap="all" sz="4800">
                <a:solidFill>
                  <a:srgbClr val="EE8A7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/>
          <p:nvPr>
            <p:ph type="body" sz="quarter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5720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1440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37160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82880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 marL="548640" indent="-411480">
              <a:spcBef>
                <a:spcPts val="600"/>
              </a:spcBef>
              <a:buClr>
                <a:srgbClr val="F9F9F9"/>
              </a:buClr>
              <a:buSzPct val="65000"/>
              <a:buFontTx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spcBef>
                <a:spcPts val="600"/>
              </a:spcBef>
              <a:buClr>
                <a:srgbClr val="F9F9F9"/>
              </a:buClr>
              <a:buSzPct val="80000"/>
              <a:buFontTx/>
              <a:buChar char="◼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spcBef>
                <a:spcPts val="600"/>
              </a:spcBef>
              <a:buClr>
                <a:srgbClr val="F9F9F9"/>
              </a:buClr>
              <a:buSzPct val="95000"/>
              <a:buFontTx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spcBef>
                <a:spcPts val="600"/>
              </a:spcBef>
              <a:buClr>
                <a:srgbClr val="F9F9F9"/>
              </a:buClr>
              <a:buFontTx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spcBef>
                <a:spcPts val="600"/>
              </a:spcBef>
              <a:buClr>
                <a:srgbClr val="F9F9F9"/>
              </a:buClr>
              <a:buFontTx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b="1" sz="4800">
                <a:solidFill>
                  <a:srgbClr val="E17764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/>
          <p:nvPr>
            <p:ph type="body" sz="quarter" idx="1"/>
          </p:nvPr>
        </p:nvSpPr>
        <p:spPr>
          <a:xfrm>
            <a:off x="1600200" y="2507786"/>
            <a:ext cx="7086600" cy="15097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548640" indent="-411480">
              <a:spcBef>
                <a:spcPts val="600"/>
              </a:spcBef>
              <a:buClr>
                <a:srgbClr val="F9F9F9"/>
              </a:buClr>
              <a:buSzPct val="65000"/>
              <a:buFontTx/>
              <a:buChar char=""/>
              <a:defRPr sz="2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92302" indent="-307086">
              <a:spcBef>
                <a:spcPts val="600"/>
              </a:spcBef>
              <a:buClr>
                <a:srgbClr val="F9F9F9"/>
              </a:buClr>
              <a:buSzPct val="80000"/>
              <a:buFontTx/>
              <a:buChar char="◼"/>
              <a:defRPr sz="2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02436" indent="-297180">
              <a:spcBef>
                <a:spcPts val="600"/>
              </a:spcBef>
              <a:buClr>
                <a:srgbClr val="F9F9F9"/>
              </a:buClr>
              <a:buSzPct val="95000"/>
              <a:buFontTx/>
              <a:buChar char="▫"/>
              <a:defRPr sz="2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34591" indent="-264160">
              <a:spcBef>
                <a:spcPts val="600"/>
              </a:spcBef>
              <a:buClr>
                <a:srgbClr val="F9F9F9"/>
              </a:buClr>
              <a:buFontTx/>
              <a:buChar char=""/>
              <a:defRPr sz="2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26616" indent="-264160">
              <a:spcBef>
                <a:spcPts val="600"/>
              </a:spcBef>
              <a:buClr>
                <a:srgbClr val="F9F9F9"/>
              </a:buClr>
              <a:buFontTx/>
              <a:buChar char="◾"/>
              <a:defRPr sz="26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/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3"/>
          <p:cNvSpPr/>
          <p:nvPr>
            <p:ph type="body" sz="quarter" idx="13"/>
          </p:nvPr>
        </p:nvSpPr>
        <p:spPr>
          <a:xfrm>
            <a:off x="4645025" y="1535112"/>
            <a:ext cx="4041775" cy="750888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500"/>
              </a:spcBef>
              <a:buSzTx/>
              <a:buFontTx/>
              <a:buNone/>
              <a:defRPr cap="all"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49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200">
                <a:solidFill>
                  <a:srgbClr val="FB8B7B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/>
          <p:nvPr>
            <p:ph type="body" sz="half" idx="1"/>
          </p:nvPr>
        </p:nvSpPr>
        <p:spPr>
          <a:xfrm>
            <a:off x="457200" y="1524000"/>
            <a:ext cx="3008314" cy="4602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b="1" sz="20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Picture Placeholder 2"/>
          <p:cNvSpPr/>
          <p:nvPr>
            <p:ph type="pic" sz="half" idx="13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190500" dist="228600" dir="270000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2" name="Body Level One…"/>
          <p:cNvSpPr/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 algn="ctr">
              <a:spcBef>
                <a:spcPts val="300"/>
              </a:spcBef>
              <a:buSzPct val="80000"/>
              <a:buFontTx/>
              <a:buChar char="◼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25295" indent="-320039" algn="ctr">
              <a:spcBef>
                <a:spcPts val="300"/>
              </a:spcBef>
              <a:buSzPct val="95000"/>
              <a:buFontTx/>
              <a:buChar char="▫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54911" indent="-284480" algn="ctr">
              <a:spcBef>
                <a:spcPts val="300"/>
              </a:spcBef>
              <a:buFontTx/>
              <a:buChar char="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46935" indent="-284479" algn="ctr">
              <a:spcBef>
                <a:spcPts val="300"/>
              </a:spcBef>
              <a:buFontTx/>
              <a:buChar char="◾"/>
              <a:defRPr sz="1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Body Level One…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 marL="548640" indent="-411480">
              <a:spcBef>
                <a:spcPts val="600"/>
              </a:spcBef>
              <a:buClr>
                <a:srgbClr val="F9F9F9"/>
              </a:buClr>
              <a:buSzPct val="65000"/>
              <a:buFontTx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spcBef>
                <a:spcPts val="600"/>
              </a:spcBef>
              <a:buClr>
                <a:srgbClr val="F9F9F9"/>
              </a:buClr>
              <a:buSzPct val="80000"/>
              <a:buFontTx/>
              <a:buChar char="◼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spcBef>
                <a:spcPts val="600"/>
              </a:spcBef>
              <a:buClr>
                <a:srgbClr val="F9F9F9"/>
              </a:buClr>
              <a:buSzPct val="95000"/>
              <a:buFontTx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spcBef>
                <a:spcPts val="600"/>
              </a:spcBef>
              <a:buClr>
                <a:srgbClr val="F9F9F9"/>
              </a:buClr>
              <a:buFontTx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spcBef>
                <a:spcPts val="600"/>
              </a:spcBef>
              <a:buClr>
                <a:srgbClr val="F9F9F9"/>
              </a:buClr>
              <a:buFontTx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b="1" sz="4100">
                <a:solidFill>
                  <a:srgbClr val="EE8A7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marL="548640" indent="-411480">
              <a:spcBef>
                <a:spcPts val="600"/>
              </a:spcBef>
              <a:buClr>
                <a:srgbClr val="F9F9F9"/>
              </a:buClr>
              <a:buSzPct val="65000"/>
              <a:buFontTx/>
              <a:buChar char="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924" indent="-330708">
              <a:spcBef>
                <a:spcPts val="600"/>
              </a:spcBef>
              <a:buClr>
                <a:srgbClr val="F9F9F9"/>
              </a:buClr>
              <a:buSzPct val="80000"/>
              <a:buFontTx/>
              <a:buChar char="◼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6201" indent="-290945">
              <a:spcBef>
                <a:spcPts val="600"/>
              </a:spcBef>
              <a:buClr>
                <a:srgbClr val="F9F9F9"/>
              </a:buClr>
              <a:buSzPct val="95000"/>
              <a:buFontTx/>
              <a:buChar char="▫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6463" indent="-256032">
              <a:spcBef>
                <a:spcPts val="600"/>
              </a:spcBef>
              <a:buClr>
                <a:srgbClr val="F9F9F9"/>
              </a:buClr>
              <a:buFontTx/>
              <a:buChar char="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8488" indent="-256032">
              <a:spcBef>
                <a:spcPts val="600"/>
              </a:spcBef>
              <a:buClr>
                <a:srgbClr val="F9F9F9"/>
              </a:buClr>
              <a:buFontTx/>
              <a:buChar char="◾"/>
              <a:defRPr sz="28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F7DD"/>
            </a:gs>
            <a:gs pos="100000">
              <a:srgbClr val="8D8B7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 !</a:t>
            </a:r>
          </a:p>
        </p:txBody>
      </p:sp>
      <p:sp>
        <p:nvSpPr>
          <p:cNvPr id="211" name="Subtitle 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Physics 231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Information</a:t>
            </a:r>
          </a:p>
        </p:txBody>
      </p:sp>
      <p:graphicFrame>
        <p:nvGraphicFramePr>
          <p:cNvPr id="239" name="Content Placeholder 3"/>
          <p:cNvGraphicFramePr/>
          <p:nvPr/>
        </p:nvGraphicFramePr>
        <p:xfrm>
          <a:off x="1600200" y="2468879"/>
          <a:ext cx="6096000" cy="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50800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SI prefixes in everyday use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ADD8E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Text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Symbol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Factor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tera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1000000000000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giga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1000000000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mega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1000000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kilo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1000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hecto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h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100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(none)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(none)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centi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0.01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milli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0.001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micro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μ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0.000001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nano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0.000000001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AAAAAA"/>
                      </a:solidFill>
                    </a:lnL>
                    <a:lnR>
                      <a:solidFill>
                        <a:srgbClr val="AAAAAA"/>
                      </a:solidFill>
                    </a:lnR>
                    <a:lnT>
                      <a:solidFill>
                        <a:srgbClr val="AAAAAA"/>
                      </a:solidFill>
                    </a:lnT>
                    <a:lnB>
                      <a:solidFill>
                        <a:srgbClr val="AA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0" name="Rectangle 4"/>
          <p:cNvSpPr/>
          <p:nvPr/>
        </p:nvSpPr>
        <p:spPr>
          <a:xfrm>
            <a:off x="609600" y="1324303"/>
            <a:ext cx="800100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The International System of Units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0">
                <a:solidFill>
                  <a:srgbClr val="FFFFFF"/>
                </a:solidFill>
              </a:rPr>
              <a:t>(S.I.), commonly referred to as the </a:t>
            </a:r>
            <a:r>
              <a:t>metric</a:t>
            </a:r>
            <a:r>
              <a:rPr>
                <a:solidFill>
                  <a:srgbClr val="FFFFFF"/>
                </a:solidFill>
              </a:rPr>
              <a:t> system </a:t>
            </a:r>
            <a:r>
              <a:rPr b="0">
                <a:solidFill>
                  <a:srgbClr val="FFFFFF"/>
                </a:solidFill>
              </a:rPr>
              <a:t>is used by all branches of science including physics in nearly every country.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40" grpId="2"/>
      <p:bldP build="whole" bldLvl="1" animBg="1" rev="0" advAuto="0" spid="23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Notation</a:t>
            </a:r>
          </a:p>
        </p:txBody>
      </p:sp>
      <p:pic>
        <p:nvPicPr>
          <p:cNvPr id="2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47" y="1752600"/>
            <a:ext cx="5319106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Notation</a:t>
            </a:r>
          </a:p>
        </p:txBody>
      </p:sp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450" y="2066925"/>
            <a:ext cx="4229100" cy="272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-7409"/>
            <a:ext cx="5181600" cy="6872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77933C"/>
          </a:solidFill>
        </p:spPr>
        <p:txBody>
          <a:bodyPr/>
          <a:lstStyle/>
          <a:p>
            <a:pPr/>
            <a:r>
              <a:t>Algebra</a:t>
            </a:r>
          </a:p>
        </p:txBody>
      </p:sp>
      <p:sp>
        <p:nvSpPr>
          <p:cNvPr id="251" name="TextBox 14"/>
          <p:cNvSpPr/>
          <p:nvPr/>
        </p:nvSpPr>
        <p:spPr>
          <a:xfrm>
            <a:off x="685800" y="2057400"/>
            <a:ext cx="7315200" cy="4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Algebra is the study of operations and is used to refer to unknown or changing quantities as symbols instead of numbers.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Algebra also allows us to manipulate the relationships between these variables in order to discover new relationships.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77933C"/>
          </a:solidFill>
        </p:spPr>
        <p:txBody>
          <a:bodyPr/>
          <a:lstStyle/>
          <a:p>
            <a:pPr/>
            <a:r>
              <a:t>Algebra</a:t>
            </a:r>
          </a:p>
        </p:txBody>
      </p:sp>
      <p:pic>
        <p:nvPicPr>
          <p:cNvPr id="2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981200"/>
            <a:ext cx="1662794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0" y="1905000"/>
            <a:ext cx="17526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3505200"/>
            <a:ext cx="3099759" cy="83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29200" y="3505200"/>
            <a:ext cx="2790496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8200" y="4953000"/>
            <a:ext cx="2438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5800" y="5105400"/>
            <a:ext cx="4085617" cy="60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  <p:sp>
        <p:nvSpPr>
          <p:cNvPr id="262" name="TextBox 3"/>
          <p:cNvSpPr/>
          <p:nvPr/>
        </p:nvSpPr>
        <p:spPr>
          <a:xfrm>
            <a:off x="457200" y="1828800"/>
            <a:ext cx="8001000" cy="383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Trigonometry allows us to describe triangles.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Trigonometry also allows us to describe any property of matter or energy that undergoes repetitive periodic motion in terms of an ever changing angle on a right triangle within a unit circle.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  <p:pic>
        <p:nvPicPr>
          <p:cNvPr id="2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431431"/>
            <a:ext cx="7239000" cy="542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  <p:pic>
        <p:nvPicPr>
          <p:cNvPr id="2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442155"/>
            <a:ext cx="7239000" cy="5415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431431"/>
            <a:ext cx="7239000" cy="542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Method</a:t>
            </a:r>
          </a:p>
        </p:txBody>
      </p:sp>
      <p:sp>
        <p:nvSpPr>
          <p:cNvPr id="214" name="Content Placeholder 2"/>
          <p:cNvSpPr/>
          <p:nvPr>
            <p:ph type="body" idx="1"/>
          </p:nvPr>
        </p:nvSpPr>
        <p:spPr>
          <a:xfrm>
            <a:off x="457200" y="1600200"/>
            <a:ext cx="8458200" cy="50292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Physics-</a:t>
            </a:r>
            <a:r>
              <a:rPr b="0">
                <a:solidFill>
                  <a:srgbClr val="FFFFFF"/>
                </a:solidFill>
              </a:rPr>
              <a:t> The study of matter and energy and their interaction between each other.</a:t>
            </a:r>
            <a:endParaRPr b="0">
              <a:solidFill>
                <a:srgbClr val="FFFFFF"/>
              </a:solidFill>
            </a:endParaRPr>
          </a:p>
          <a:p>
            <a:pPr/>
            <a:r>
              <a:t>Physicists analyze nature to understand how the universe behaves.</a:t>
            </a:r>
          </a:p>
          <a:p>
            <a:pPr/>
            <a:r>
              <a:t>This is done in a systematic way known as the scientific method which relies on facts, laws, hypothesizes, and theories.</a:t>
            </a:r>
          </a:p>
          <a:p>
            <a:pPr/>
            <a:r>
              <a:t>Hypothesis are formed using known facts, tested via experimentation, analyzed via known laws, and theories are ultimately formed.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447800"/>
            <a:ext cx="7245805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/>
          <p:nvPr>
            <p:ph type="title"/>
          </p:nvPr>
        </p:nvSpPr>
        <p:spPr>
          <a:prstGeom prst="rect">
            <a:avLst/>
          </a:prstGeom>
          <a:solidFill>
            <a:srgbClr val="E6B9B8"/>
          </a:solidFill>
        </p:spPr>
        <p:txBody>
          <a:bodyPr/>
          <a:lstStyle/>
          <a:p>
            <a:pPr/>
            <a:r>
              <a:t>Trigonometry</a:t>
            </a:r>
          </a:p>
        </p:txBody>
      </p:sp>
      <p:pic>
        <p:nvPicPr>
          <p:cNvPr id="2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0200"/>
            <a:ext cx="9136716" cy="525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67000"/>
            <a:ext cx="5267325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/>
          <p:nvPr>
            <p:ph type="title"/>
          </p:nvPr>
        </p:nvSpPr>
        <p:spPr>
          <a:xfrm>
            <a:off x="457200" y="93404"/>
            <a:ext cx="8229600" cy="1143001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/>
          <a:lstStyle/>
          <a:p>
            <a:pPr/>
            <a:r>
              <a:t>Calculus</a:t>
            </a:r>
          </a:p>
        </p:txBody>
      </p:sp>
      <p:sp>
        <p:nvSpPr>
          <p:cNvPr id="281" name="TextBox 3"/>
          <p:cNvSpPr/>
          <p:nvPr/>
        </p:nvSpPr>
        <p:spPr>
          <a:xfrm>
            <a:off x="457200" y="1828799"/>
            <a:ext cx="8001000" cy="336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Calculus is the study of change.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Calculus allows us to deal with infinities in nature.</a:t>
            </a:r>
          </a:p>
          <a:p>
            <a:pPr>
              <a:defRPr sz="3200"/>
            </a:pPr>
          </a:p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ontent Placeholder 2"/>
          <p:cNvSpPr/>
          <p:nvPr>
            <p:ph type="body" idx="1"/>
          </p:nvPr>
        </p:nvSpPr>
        <p:spPr>
          <a:xfrm>
            <a:off x="457200" y="2667000"/>
            <a:ext cx="8229600" cy="34591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When solving for A, take the derivative of B with respect to C.</a:t>
            </a:r>
          </a:p>
          <a:p>
            <a:pPr/>
            <a:r>
              <a:t>When solving for either B or C, the integral of A must instead be taken.</a:t>
            </a:r>
          </a:p>
        </p:txBody>
      </p:sp>
      <p:sp>
        <p:nvSpPr>
          <p:cNvPr id="284" name="Title 1"/>
          <p:cNvSpPr/>
          <p:nvPr/>
        </p:nvSpPr>
        <p:spPr>
          <a:xfrm>
            <a:off x="457200" y="93404"/>
            <a:ext cx="8229600" cy="1143001"/>
          </a:xfrm>
          <a:prstGeom prst="rect">
            <a:avLst/>
          </a:prstGeom>
          <a:solidFill>
            <a:srgbClr val="FFC000">
              <a:alpha val="4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/>
            <a:r>
              <a:t>Calculus</a:t>
            </a:r>
          </a:p>
        </p:txBody>
      </p:sp>
      <p:pic>
        <p:nvPicPr>
          <p:cNvPr id="28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1600200"/>
            <a:ext cx="2790825" cy="1876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ontent Placeholder 2"/>
          <p:cNvSpPr/>
          <p:nvPr>
            <p:ph type="body" idx="1"/>
          </p:nvPr>
        </p:nvSpPr>
        <p:spPr>
          <a:xfrm>
            <a:off x="152400" y="3447565"/>
            <a:ext cx="8915400" cy="3410435"/>
          </a:xfrm>
          <a:prstGeom prst="rect">
            <a:avLst/>
          </a:prstGeom>
        </p:spPr>
        <p:txBody>
          <a:bodyPr/>
          <a:lstStyle/>
          <a:p>
            <a:pPr/>
            <a:r>
              <a:t>When integrating, keep these tips in mind: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What’s in location 1 and 2 must be the minimum and maximum of your variable.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What’s in location 4 must be the variable in question that you’ll be integrating with respect to.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Lastly, the function in location 3 should contain the same variable declared in location 4 and no other.</a:t>
            </a:r>
          </a:p>
        </p:txBody>
      </p:sp>
      <p:sp>
        <p:nvSpPr>
          <p:cNvPr id="288" name="Title 1"/>
          <p:cNvSpPr/>
          <p:nvPr/>
        </p:nvSpPr>
        <p:spPr>
          <a:xfrm>
            <a:off x="457200" y="93404"/>
            <a:ext cx="8229600" cy="1143001"/>
          </a:xfrm>
          <a:prstGeom prst="rect">
            <a:avLst/>
          </a:prstGeom>
          <a:solidFill>
            <a:srgbClr val="FFC000">
              <a:alpha val="4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sz="4400"/>
            </a:lvl1pPr>
          </a:lstStyle>
          <a:p>
            <a:pPr/>
            <a:r>
              <a:t>Calculus</a:t>
            </a:r>
          </a:p>
        </p:txBody>
      </p:sp>
      <p:pic>
        <p:nvPicPr>
          <p:cNvPr id="28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9224" y="1524000"/>
            <a:ext cx="3605552" cy="1923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Information</a:t>
            </a:r>
          </a:p>
        </p:txBody>
      </p:sp>
      <p:sp>
        <p:nvSpPr>
          <p:cNvPr id="292" name="Content Placeholder 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</a:p>
          <a:p>
            <a:pPr>
              <a:spcBef>
                <a:spcPts val="900"/>
              </a:spcBef>
              <a:defRPr sz="4000"/>
            </a:pPr>
            <a:r>
              <a:t>The practical purpose of physics is to be able to accurately and literally predict the future.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Method</a:t>
            </a:r>
          </a:p>
        </p:txBody>
      </p:sp>
      <p:sp>
        <p:nvSpPr>
          <p:cNvPr id="217" name="Content Placeholder 2"/>
          <p:cNvSpPr/>
          <p:nvPr>
            <p:ph type="body" idx="1"/>
          </p:nvPr>
        </p:nvSpPr>
        <p:spPr>
          <a:xfrm>
            <a:off x="304800" y="1600200"/>
            <a:ext cx="8534400" cy="50292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Fact-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0">
                <a:solidFill>
                  <a:srgbClr val="FFFFFF"/>
                </a:solidFill>
              </a:rPr>
              <a:t>A truth statement void of any predictive capability.</a:t>
            </a:r>
            <a:endParaRPr b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000000"/>
                </a:solidFill>
              </a:defRPr>
            </a:pPr>
            <a:r>
              <a:t>Law-</a:t>
            </a:r>
            <a:r>
              <a:rPr b="0">
                <a:solidFill>
                  <a:srgbClr val="FFFFFF"/>
                </a:solidFill>
              </a:rPr>
              <a:t> A pattern in nature capable of being described mathematically.</a:t>
            </a:r>
            <a:endParaRPr b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000000"/>
                </a:solidFill>
              </a:defRPr>
            </a:pPr>
            <a:r>
              <a:t>Hypothesis-</a:t>
            </a:r>
            <a:r>
              <a:rPr b="0">
                <a:solidFill>
                  <a:srgbClr val="FFFFFF"/>
                </a:solidFill>
              </a:rPr>
              <a:t> An educated guess based on observations conducted prior to experimentation.</a:t>
            </a:r>
            <a:endParaRPr b="0">
              <a:solidFill>
                <a:srgbClr val="FFFFFF"/>
              </a:solidFill>
            </a:endParaRPr>
          </a:p>
          <a:p>
            <a:pPr>
              <a:defRPr b="1">
                <a:solidFill>
                  <a:srgbClr val="000000"/>
                </a:solidFill>
              </a:defRPr>
            </a:pPr>
            <a:r>
              <a:t>Theory-</a:t>
            </a:r>
            <a:r>
              <a:rPr b="0">
                <a:solidFill>
                  <a:srgbClr val="FFFFFF"/>
                </a:solidFill>
              </a:rPr>
              <a:t> An educated analysis based on evidence conducted after  many experimentations.</a:t>
            </a:r>
            <a:endParaRPr b="0">
              <a:solidFill>
                <a:srgbClr val="FFFFFF"/>
              </a:solidFill>
            </a:endParaRPr>
          </a:p>
          <a:p>
            <a:pPr/>
            <a:r>
              <a:t>Theories do not become facts or laws.</a:t>
            </a:r>
          </a:p>
          <a:p>
            <a:pPr marL="411480" indent="-274320">
              <a:buSzTx/>
              <a:buFont typeface="Wingdings 2"/>
              <a:buNone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Method</a:t>
            </a:r>
          </a:p>
        </p:txBody>
      </p:sp>
      <p:sp>
        <p:nvSpPr>
          <p:cNvPr id="220" name="Content Placeholder 2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/>
            <a:r>
              <a:t>In order for a hypothesis to become a theory, many experiments must be conducted by many people in various conditions all which yield equivalent results.</a:t>
            </a:r>
          </a:p>
          <a:p>
            <a:pPr/>
          </a:p>
          <a:p>
            <a:pPr/>
            <a:r>
              <a:t>A theory can be thought of as a model based on evidence and experimental data that explains the relationship between facts and provides predictive insight.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Scientific Method</a:t>
            </a:r>
          </a:p>
        </p:txBody>
      </p:sp>
      <p:pic>
        <p:nvPicPr>
          <p:cNvPr id="2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81420"/>
            <a:ext cx="9144000" cy="354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Information</a:t>
            </a:r>
          </a:p>
        </p:txBody>
      </p:sp>
      <p:sp>
        <p:nvSpPr>
          <p:cNvPr id="226" name="Content Placeholder 2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/>
            <a:r>
              <a:t>Examples of established theories in physics: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Photoelectric Theory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Quantum Field Theory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The Theory of Thermodynamics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The Theory of Relativity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The Wave-Particle Duality Theory of Light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Electromagnetic Theory</a:t>
            </a:r>
          </a:p>
          <a:p>
            <a:pPr lvl="1" marL="868680" indent="-283463">
              <a:spcBef>
                <a:spcPts val="500"/>
              </a:spcBef>
              <a:buClr>
                <a:srgbClr val="FFFFFF"/>
              </a:buClr>
              <a:defRPr sz="2400"/>
            </a:pPr>
            <a:r>
              <a:t>Gravitational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9" y="0"/>
            <a:ext cx="913628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Information</a:t>
            </a:r>
          </a:p>
        </p:txBody>
      </p:sp>
      <p:sp>
        <p:nvSpPr>
          <p:cNvPr id="230" name="Content Placeholder 2"/>
          <p:cNvSpPr/>
          <p:nvPr>
            <p:ph type="body" idx="1"/>
          </p:nvPr>
        </p:nvSpPr>
        <p:spPr>
          <a:xfrm>
            <a:off x="304800" y="1600200"/>
            <a:ext cx="8610600" cy="452596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Gravitational Theory- </a:t>
            </a:r>
            <a:r>
              <a:rPr b="0"/>
              <a:t>The study of the natural phenomenon of all physical bodies to be attracted to one another.</a:t>
            </a:r>
            <a:endParaRPr b="0"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Quantity- A measurable property.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0" grpId="1"/>
      <p:bldP build="whole" bldLvl="1" animBg="1" rev="0" advAuto="0" spid="22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S. I. Base Units</a:t>
            </a:r>
          </a:p>
        </p:txBody>
      </p:sp>
      <p:pic>
        <p:nvPicPr>
          <p:cNvPr id="23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295400"/>
            <a:ext cx="5905500" cy="531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S. I. Base Units</a:t>
            </a:r>
          </a:p>
        </p:txBody>
      </p:sp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19200"/>
            <a:ext cx="5848350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