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8765-5C41-474A-891F-D3E647178D22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27-10A6-4F15-B79F-6779FA139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8765-5C41-474A-891F-D3E647178D22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27-10A6-4F15-B79F-6779FA139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8765-5C41-474A-891F-D3E647178D22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27-10A6-4F15-B79F-6779FA139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8765-5C41-474A-891F-D3E647178D22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27-10A6-4F15-B79F-6779FA139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8765-5C41-474A-891F-D3E647178D22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9781027-10A6-4F15-B79F-6779FA139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8765-5C41-474A-891F-D3E647178D22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27-10A6-4F15-B79F-6779FA139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8765-5C41-474A-891F-D3E647178D22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27-10A6-4F15-B79F-6779FA139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8765-5C41-474A-891F-D3E647178D22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27-10A6-4F15-B79F-6779FA139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8765-5C41-474A-891F-D3E647178D22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27-10A6-4F15-B79F-6779FA139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8765-5C41-474A-891F-D3E647178D22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27-10A6-4F15-B79F-6779FA139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8765-5C41-474A-891F-D3E647178D22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1027-10A6-4F15-B79F-6779FA139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868765-5C41-474A-891F-D3E647178D22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781027-10A6-4F15-B79F-6779FA139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2gov.org/government/safetyservices/emergencymanagement/PublishingImages/Heat%20Exhaustion%2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8453" y="1"/>
            <a:ext cx="437554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0"/>
            <a:ext cx="6746630" cy="1143000"/>
          </a:xfrm>
        </p:spPr>
        <p:txBody>
          <a:bodyPr/>
          <a:lstStyle/>
          <a:p>
            <a:r>
              <a:rPr lang="en-US" dirty="0" smtClean="0"/>
              <a:t>Thermodynamics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267200"/>
            <a:ext cx="4343400" cy="609600"/>
          </a:xfrm>
        </p:spPr>
        <p:txBody>
          <a:bodyPr/>
          <a:lstStyle/>
          <a:p>
            <a:r>
              <a:rPr lang="en-US" dirty="0" smtClean="0"/>
              <a:t>Heat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1295400"/>
            <a:ext cx="3276600" cy="5562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Melting-</a:t>
            </a:r>
            <a:r>
              <a:rPr lang="en-US" dirty="0" smtClean="0"/>
              <a:t>    solid to liquid.</a:t>
            </a:r>
          </a:p>
          <a:p>
            <a:r>
              <a:rPr lang="en-US" b="1" dirty="0" smtClean="0"/>
              <a:t>Freezing-</a:t>
            </a:r>
            <a:r>
              <a:rPr lang="en-US" dirty="0" smtClean="0"/>
              <a:t> liquid to solid.</a:t>
            </a:r>
          </a:p>
          <a:p>
            <a:r>
              <a:rPr lang="en-US" b="1" dirty="0" smtClean="0"/>
              <a:t>Condensation-</a:t>
            </a:r>
            <a:r>
              <a:rPr lang="en-US" dirty="0" smtClean="0"/>
              <a:t>gas to liquid.</a:t>
            </a:r>
          </a:p>
          <a:p>
            <a:r>
              <a:rPr lang="en-US" b="1" dirty="0" smtClean="0"/>
              <a:t>Evaporation-</a:t>
            </a:r>
            <a:r>
              <a:rPr lang="en-US" dirty="0" smtClean="0"/>
              <a:t> liquid to gas.</a:t>
            </a:r>
          </a:p>
          <a:p>
            <a:r>
              <a:rPr lang="en-US" b="1" dirty="0" smtClean="0"/>
              <a:t>Sublimation-</a:t>
            </a:r>
            <a:r>
              <a:rPr lang="en-US" dirty="0" smtClean="0"/>
              <a:t> solid to gas.</a:t>
            </a:r>
          </a:p>
          <a:p>
            <a:r>
              <a:rPr lang="en-US" b="1" dirty="0" smtClean="0"/>
              <a:t>Deposition-</a:t>
            </a:r>
            <a:r>
              <a:rPr lang="en-US" dirty="0" smtClean="0"/>
              <a:t> gas to solid.</a:t>
            </a:r>
          </a:p>
          <a:p>
            <a:endParaRPr lang="en-US" dirty="0"/>
          </a:p>
        </p:txBody>
      </p:sp>
      <p:pic>
        <p:nvPicPr>
          <p:cNvPr id="34818" name="Picture 2" descr="http://media-1.web.britannica.com/eb-media/40/149040-004-A417A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2087"/>
            <a:ext cx="5943600" cy="5565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The energy it takes to phase change is directly proportional to the object’s mass and latency.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Latent Heat-</a:t>
            </a:r>
            <a:r>
              <a:rPr lang="en-US" dirty="0" smtClean="0"/>
              <a:t> A material specific constant pertaining to the material’s ability to release and absorb heat.</a:t>
            </a:r>
          </a:p>
          <a:p>
            <a:r>
              <a:rPr lang="en-US" dirty="0" smtClean="0"/>
              <a:t>In equations: L</a:t>
            </a:r>
          </a:p>
          <a:p>
            <a:r>
              <a:rPr lang="en-US" dirty="0" smtClean="0"/>
              <a:t>Metric unit: J/kg</a:t>
            </a:r>
            <a:endParaRPr lang="en-US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2667000"/>
            <a:ext cx="3105150" cy="1228725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7091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There are three types of latent heat.</a:t>
            </a:r>
          </a:p>
          <a:p>
            <a:r>
              <a:rPr lang="en-US" sz="3200" dirty="0" smtClean="0"/>
              <a:t>The latent heat of fusion, </a:t>
            </a:r>
            <a:r>
              <a:rPr lang="en-US" sz="3200" dirty="0" smtClean="0">
                <a:solidFill>
                  <a:schemeClr val="bg1"/>
                </a:solidFill>
              </a:rPr>
              <a:t>L</a:t>
            </a:r>
            <a:r>
              <a:rPr lang="en-US" sz="3200" baseline="-25000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/>
              <a:t> refers to the change between solid and liquid phases.</a:t>
            </a:r>
          </a:p>
          <a:p>
            <a:r>
              <a:rPr lang="en-US" sz="3200" dirty="0" smtClean="0"/>
              <a:t>The latent heat of vaporization, </a:t>
            </a:r>
            <a:r>
              <a:rPr lang="en-US" sz="3200" dirty="0" smtClean="0">
                <a:solidFill>
                  <a:schemeClr val="bg1"/>
                </a:solidFill>
              </a:rPr>
              <a:t>L</a:t>
            </a:r>
            <a:r>
              <a:rPr lang="en-US" sz="3200" baseline="-25000" dirty="0" smtClean="0">
                <a:solidFill>
                  <a:schemeClr val="bg1"/>
                </a:solidFill>
              </a:rPr>
              <a:t>v</a:t>
            </a:r>
            <a:r>
              <a:rPr lang="en-US" sz="3200" dirty="0" smtClean="0"/>
              <a:t> refers to the change between liquid and gas phases.</a:t>
            </a:r>
          </a:p>
          <a:p>
            <a:r>
              <a:rPr lang="en-US" sz="3200" dirty="0" smtClean="0"/>
              <a:t>The latent heat of sublimation, </a:t>
            </a:r>
            <a:r>
              <a:rPr lang="en-US" sz="3200" dirty="0" smtClean="0">
                <a:solidFill>
                  <a:schemeClr val="bg1"/>
                </a:solidFill>
              </a:rPr>
              <a:t>L</a:t>
            </a:r>
            <a:r>
              <a:rPr lang="en-US" sz="3200" baseline="-25000" dirty="0" smtClean="0">
                <a:solidFill>
                  <a:schemeClr val="bg1"/>
                </a:solidFill>
              </a:rPr>
              <a:t>s</a:t>
            </a:r>
            <a:r>
              <a:rPr lang="en-US" sz="3200" dirty="0" smtClean="0"/>
              <a:t> refers to the change between solid and gas phases.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tudents.ou.edu/A/Jesus.I.Avila-1/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79"/>
            <a:ext cx="9144000" cy="6827521"/>
          </a:xfrm>
          <a:prstGeom prst="rect">
            <a:avLst/>
          </a:prstGeom>
          <a:noFill/>
        </p:spPr>
      </p:pic>
      <p:pic>
        <p:nvPicPr>
          <p:cNvPr id="1026" name="Picture 2" descr="http://lupusuva1phototherapy.com/wp-content/uploads/2013/07/Apple-Ju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371600"/>
            <a:ext cx="5334000" cy="548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Change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4102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latent heat of vaporization for apple juice is 2.26x10</a:t>
            </a:r>
            <a:r>
              <a:rPr lang="en-US" baseline="30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 kJ/kg and the specific heat of apple juice is 3.86x10</a:t>
            </a:r>
            <a:r>
              <a:rPr lang="en-US" baseline="30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 J/kgC</a:t>
            </a:r>
            <a:r>
              <a:rPr lang="en-US" baseline="30000" dirty="0" smtClean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Apple Juice boils at about 370K.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 much heat does it take to heat 0.8kg of apple juice up from 280K to 400K 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dirty="0" smtClean="0"/>
              <a:t>Phase Change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6248400" cy="4267200"/>
          </a:xfrm>
        </p:spPr>
        <p:txBody>
          <a:bodyPr/>
          <a:lstStyle/>
          <a:p>
            <a:r>
              <a:rPr lang="en-US" dirty="0" smtClean="0"/>
              <a:t>What are we solving for?</a:t>
            </a:r>
          </a:p>
          <a:p>
            <a:pPr lvl="1"/>
            <a:r>
              <a:rPr lang="en-US" dirty="0" smtClean="0"/>
              <a:t>Q</a:t>
            </a:r>
          </a:p>
          <a:p>
            <a:r>
              <a:rPr lang="en-US" dirty="0" smtClean="0"/>
              <a:t>What quantities are known?</a:t>
            </a:r>
          </a:p>
          <a:p>
            <a:pPr lvl="1"/>
            <a:r>
              <a:rPr lang="en-US" dirty="0" smtClean="0"/>
              <a:t>c = 3.86x10</a:t>
            </a:r>
            <a:r>
              <a:rPr lang="en-US" baseline="30000" dirty="0" smtClean="0"/>
              <a:t>3</a:t>
            </a:r>
            <a:r>
              <a:rPr lang="en-US" dirty="0" smtClean="0"/>
              <a:t> J/kgC</a:t>
            </a:r>
            <a:r>
              <a:rPr lang="en-US" baseline="30000" dirty="0" smtClean="0"/>
              <a:t>o</a:t>
            </a:r>
            <a:r>
              <a:rPr lang="en-US" dirty="0" smtClean="0"/>
              <a:t> = 3.86x10</a:t>
            </a:r>
            <a:r>
              <a:rPr lang="en-US" baseline="30000" dirty="0" smtClean="0"/>
              <a:t>3</a:t>
            </a:r>
            <a:r>
              <a:rPr lang="en-US" dirty="0" smtClean="0"/>
              <a:t> J/kgK</a:t>
            </a:r>
          </a:p>
          <a:p>
            <a:pPr lvl="1"/>
            <a:r>
              <a:rPr lang="en-US" dirty="0" smtClean="0"/>
              <a:t>L</a:t>
            </a:r>
            <a:r>
              <a:rPr lang="en-US" baseline="-25000" dirty="0" smtClean="0"/>
              <a:t>v</a:t>
            </a:r>
            <a:r>
              <a:rPr lang="en-US" dirty="0" smtClean="0"/>
              <a:t> = 2.26x10</a:t>
            </a:r>
            <a:r>
              <a:rPr lang="en-US" baseline="30000" dirty="0" smtClean="0"/>
              <a:t>3</a:t>
            </a:r>
            <a:r>
              <a:rPr lang="en-US" dirty="0" smtClean="0"/>
              <a:t> kJ/kg = 2.26x10</a:t>
            </a:r>
            <a:r>
              <a:rPr lang="en-US" baseline="30000" dirty="0" smtClean="0"/>
              <a:t>6</a:t>
            </a:r>
            <a:r>
              <a:rPr lang="en-US" dirty="0" smtClean="0"/>
              <a:t> J/kg</a:t>
            </a:r>
          </a:p>
          <a:p>
            <a:pPr lvl="1"/>
            <a:r>
              <a:rPr lang="en-US" dirty="0" smtClean="0"/>
              <a:t>m = 0.8kg</a:t>
            </a:r>
          </a:p>
          <a:p>
            <a:pPr lvl="1"/>
            <a:r>
              <a:rPr lang="en-US" dirty="0" smtClean="0"/>
              <a:t>T</a:t>
            </a:r>
            <a:r>
              <a:rPr lang="en-US" baseline="-25000" dirty="0" smtClean="0"/>
              <a:t>o</a:t>
            </a:r>
            <a:r>
              <a:rPr lang="en-US" dirty="0" smtClean="0"/>
              <a:t> = 280K</a:t>
            </a:r>
          </a:p>
          <a:p>
            <a:pPr lvl="1"/>
            <a:r>
              <a:rPr lang="en-US" dirty="0" smtClean="0"/>
              <a:t>T</a:t>
            </a:r>
            <a:r>
              <a:rPr lang="en-US" baseline="-25000" dirty="0" smtClean="0"/>
              <a:t>f</a:t>
            </a:r>
            <a:r>
              <a:rPr lang="en-US" dirty="0" smtClean="0"/>
              <a:t> = 400K</a:t>
            </a:r>
          </a:p>
          <a:p>
            <a:pPr lvl="1"/>
            <a:r>
              <a:rPr lang="en-US" dirty="0" smtClean="0"/>
              <a:t>T</a:t>
            </a:r>
            <a:r>
              <a:rPr lang="en-US" baseline="-25000" dirty="0" smtClean="0"/>
              <a:t>b</a:t>
            </a:r>
            <a:r>
              <a:rPr lang="en-US" dirty="0" smtClean="0"/>
              <a:t> = 370K</a:t>
            </a:r>
            <a:endParaRPr lang="en-US" dirty="0"/>
          </a:p>
        </p:txBody>
      </p:sp>
      <p:pic>
        <p:nvPicPr>
          <p:cNvPr id="31746" name="Picture 2" descr="http://zoomyummy.com/wp-content/uploads/2011/10/spiced-apple-cider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400424"/>
            <a:ext cx="6629401" cy="345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Change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14600"/>
          </a:xfrm>
        </p:spPr>
        <p:txBody>
          <a:bodyPr/>
          <a:lstStyle/>
          <a:p>
            <a:r>
              <a:rPr lang="en-US" dirty="0" smtClean="0"/>
              <a:t>What equations are useful?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can we combine these equations for this situation?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1981200"/>
            <a:ext cx="4152900" cy="1228725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81200"/>
            <a:ext cx="3533775" cy="1228725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191000"/>
            <a:ext cx="6915150" cy="819150"/>
          </a:xfrm>
          <a:prstGeom prst="rect">
            <a:avLst/>
          </a:prstGeom>
          <a:noFill/>
        </p:spPr>
      </p:pic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-182880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5410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needed to get to the boiling point.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51816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needed to get to the final temperature.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52578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needed to phase change from liquid to gas.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09800" y="4114800"/>
            <a:ext cx="1676400" cy="9144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72000" y="4191000"/>
            <a:ext cx="1143000" cy="762000"/>
          </a:xfrm>
          <a:prstGeom prst="roundRect">
            <a:avLst/>
          </a:prstGeom>
          <a:solidFill>
            <a:schemeClr val="accent4">
              <a:lumMod val="75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324600" y="4114800"/>
            <a:ext cx="1752600" cy="838200"/>
          </a:xfrm>
          <a:prstGeom prst="roundRect">
            <a:avLst/>
          </a:prstGeom>
          <a:solidFill>
            <a:schemeClr val="bg2">
              <a:lumMod val="40000"/>
              <a:lumOff val="6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362200" y="50292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029200" y="4953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2"/>
          </p:cNvCxnSpPr>
          <p:nvPr/>
        </p:nvCxnSpPr>
        <p:spPr>
          <a:xfrm>
            <a:off x="7200900" y="4953000"/>
            <a:ext cx="1143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Change Example</a:t>
            </a:r>
            <a:endParaRPr lang="en-US" dirty="0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-182880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789" y="2971800"/>
            <a:ext cx="9030211" cy="838200"/>
          </a:xfrm>
          <a:prstGeom prst="rect">
            <a:avLst/>
          </a:prstGeom>
          <a:noFill/>
        </p:spPr>
      </p:pic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-182880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676400"/>
            <a:ext cx="8362507" cy="990600"/>
          </a:xfrm>
          <a:prstGeom prst="rect">
            <a:avLst/>
          </a:prstGeom>
          <a:noFill/>
        </p:spPr>
      </p:pic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-182880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82" name="Picture 14" descr="http://www.sugarduchess.com/wp-content/uploads/2010/12/img_1477_2-80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86200"/>
            <a:ext cx="3962400" cy="2971800"/>
          </a:xfrm>
          <a:prstGeom prst="rect">
            <a:avLst/>
          </a:prstGeom>
          <a:noFill/>
        </p:spPr>
      </p:pic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83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5029200"/>
            <a:ext cx="4946073" cy="1066800"/>
          </a:xfrm>
          <a:prstGeom prst="rect">
            <a:avLst/>
          </a:prstGeom>
          <a:noFill/>
        </p:spPr>
      </p:pic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-182880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Laws of Thermodynamics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Law</a:t>
            </a:r>
          </a:p>
          <a:p>
            <a:pPr lvl="1"/>
            <a:r>
              <a:rPr lang="en-US" dirty="0" smtClean="0"/>
              <a:t>The energy in an isolated system can not be created or destroyed, but transferred.</a:t>
            </a:r>
          </a:p>
          <a:p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Law</a:t>
            </a:r>
          </a:p>
          <a:p>
            <a:pPr lvl="1"/>
            <a:r>
              <a:rPr lang="en-US" dirty="0" smtClean="0"/>
              <a:t>The entropy of an isolated system always increases.</a:t>
            </a:r>
          </a:p>
          <a:p>
            <a:r>
              <a:rPr lang="en-US" b="1" dirty="0" smtClean="0"/>
              <a:t>Entropy </a:t>
            </a:r>
            <a:r>
              <a:rPr lang="en-US" dirty="0" smtClean="0"/>
              <a:t>– The amount of disorder in a system.</a:t>
            </a:r>
          </a:p>
          <a:p>
            <a:pPr lvl="1"/>
            <a:r>
              <a:rPr lang="en-US" dirty="0" smtClean="0"/>
              <a:t>In equations: S</a:t>
            </a:r>
          </a:p>
          <a:p>
            <a:pPr lvl="1"/>
            <a:r>
              <a:rPr lang="en-US" dirty="0" smtClean="0"/>
              <a:t>Metric Unit: J/K</a:t>
            </a:r>
          </a:p>
          <a:p>
            <a:r>
              <a:rPr lang="en-US" dirty="0" smtClean="0"/>
              <a:t>The 3</a:t>
            </a:r>
            <a:r>
              <a:rPr lang="en-US" baseline="30000" dirty="0" smtClean="0"/>
              <a:t>rd</a:t>
            </a:r>
            <a:r>
              <a:rPr lang="en-US" dirty="0" smtClean="0"/>
              <a:t> Law</a:t>
            </a:r>
          </a:p>
          <a:p>
            <a:pPr lvl="1"/>
            <a:r>
              <a:rPr lang="en-US" dirty="0" smtClean="0"/>
              <a:t>No substance can be at or below absolute zero.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Heat</a:t>
            </a:r>
            <a:r>
              <a:rPr lang="en-US" b="1" dirty="0" smtClean="0"/>
              <a:t>-</a:t>
            </a:r>
            <a:r>
              <a:rPr lang="en-US" dirty="0" smtClean="0"/>
              <a:t> Thermal energy that flows from higher temperature objects to lower temperature objects.</a:t>
            </a:r>
          </a:p>
          <a:p>
            <a:pPr lvl="1"/>
            <a:r>
              <a:rPr lang="en-US" dirty="0" smtClean="0"/>
              <a:t>In equations: Q</a:t>
            </a:r>
          </a:p>
          <a:p>
            <a:pPr lvl="1"/>
            <a:r>
              <a:rPr lang="en-US" dirty="0" smtClean="0"/>
              <a:t>Metric Unit: J</a:t>
            </a:r>
          </a:p>
          <a:p>
            <a:r>
              <a:rPr lang="en-US" dirty="0" smtClean="0"/>
              <a:t>Heat flows into an object if the temperature of the object is raised.</a:t>
            </a:r>
          </a:p>
          <a:p>
            <a:r>
              <a:rPr lang="en-US" dirty="0" smtClean="0"/>
              <a:t>Heat flows out of an object if the temperature of the object is lowered.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The amount of heat lost or gained is directly proportional to the object’s mass and change in temperature.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Specific heat capacity- </a:t>
            </a:r>
            <a:r>
              <a:rPr lang="en-US" dirty="0" smtClean="0"/>
              <a:t>A material specific constant pertaining the material’s ability to hold heat.</a:t>
            </a:r>
          </a:p>
          <a:p>
            <a:pPr lvl="1"/>
            <a:r>
              <a:rPr lang="en-US" dirty="0" smtClean="0"/>
              <a:t>In equations: c</a:t>
            </a:r>
          </a:p>
          <a:p>
            <a:pPr lvl="1"/>
            <a:r>
              <a:rPr lang="en-US" dirty="0" smtClean="0"/>
              <a:t>Metric unit: J/(kg C</a:t>
            </a:r>
            <a:r>
              <a:rPr lang="en-US" baseline="30000" dirty="0" smtClean="0"/>
              <a:t>o</a:t>
            </a:r>
            <a:r>
              <a:rPr lang="en-US" dirty="0" smtClean="0"/>
              <a:t>) = J/(kgK)</a:t>
            </a:r>
            <a:endParaRPr lang="en-US" baseline="30000" dirty="0" smtClean="0"/>
          </a:p>
          <a:p>
            <a:endParaRPr lang="en-US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2819400"/>
            <a:ext cx="4152900" cy="1228725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Heat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A 10g iron bar at 80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 is dropped into 7x10</a:t>
            </a:r>
            <a:r>
              <a:rPr lang="en-US" baseline="30000" dirty="0" smtClean="0"/>
              <a:t>-5</a:t>
            </a:r>
            <a:r>
              <a:rPr lang="en-US" dirty="0" smtClean="0"/>
              <a:t>m</a:t>
            </a:r>
            <a:r>
              <a:rPr lang="en-US" baseline="30000" dirty="0" smtClean="0"/>
              <a:t>3</a:t>
            </a:r>
            <a:r>
              <a:rPr lang="en-US" dirty="0" smtClean="0"/>
              <a:t> of water which is initially at 25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C.</a:t>
            </a:r>
            <a:endParaRPr lang="en-US" dirty="0" smtClean="0"/>
          </a:p>
          <a:p>
            <a:r>
              <a:rPr lang="en-US" dirty="0" smtClean="0"/>
              <a:t>The specific heat of water is 4.184x10</a:t>
            </a:r>
            <a:r>
              <a:rPr lang="en-US" baseline="30000" dirty="0" smtClean="0"/>
              <a:t>3</a:t>
            </a:r>
            <a:r>
              <a:rPr lang="en-US" dirty="0" smtClean="0"/>
              <a:t>J/</a:t>
            </a:r>
            <a:r>
              <a:rPr lang="en-US" dirty="0" err="1" smtClean="0"/>
              <a:t>kgC</a:t>
            </a:r>
            <a:r>
              <a:rPr lang="en-US" baseline="30000" dirty="0" err="1" smtClean="0"/>
              <a:t>o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specific heat of iron is 0.46x10</a:t>
            </a:r>
            <a:r>
              <a:rPr lang="en-US" baseline="30000" dirty="0" smtClean="0"/>
              <a:t>3</a:t>
            </a:r>
            <a:r>
              <a:rPr lang="en-US" dirty="0" smtClean="0"/>
              <a:t> J/</a:t>
            </a:r>
            <a:r>
              <a:rPr lang="en-US" dirty="0" err="1" smtClean="0"/>
              <a:t>kgC</a:t>
            </a:r>
            <a:r>
              <a:rPr lang="en-US" baseline="30000" dirty="0" err="1" smtClean="0"/>
              <a:t>o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is the final temperature?</a:t>
            </a:r>
            <a:endParaRPr lang="en-US" dirty="0"/>
          </a:p>
        </p:txBody>
      </p:sp>
      <p:pic>
        <p:nvPicPr>
          <p:cNvPr id="12290" name="Picture 2" descr="http://www.ajreeves.com/ekmps/shops/ajreeves/images/70mm-cont.cast-iron-bar-bs-1452-12--8858-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4800600" cy="3048000"/>
          </a:xfrm>
          <a:prstGeom prst="rect">
            <a:avLst/>
          </a:prstGeom>
          <a:noFill/>
        </p:spPr>
      </p:pic>
      <p:pic>
        <p:nvPicPr>
          <p:cNvPr id="12292" name="Picture 4" descr="http://naturalgrocers.com/sites/default/files/water%20bot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0"/>
            <a:ext cx="4343400" cy="304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-1"/>
            <a:ext cx="3352800" cy="417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dirty="0" smtClean="0"/>
              <a:t>Specific Heat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7467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What are we solving for?</a:t>
            </a:r>
          </a:p>
          <a:p>
            <a:pPr lvl="1"/>
            <a:r>
              <a:rPr lang="en-US" sz="2800" dirty="0" smtClean="0"/>
              <a:t>T</a:t>
            </a:r>
            <a:r>
              <a:rPr lang="en-US" sz="2800" baseline="-25000" dirty="0" smtClean="0"/>
              <a:t>f</a:t>
            </a:r>
          </a:p>
          <a:p>
            <a:r>
              <a:rPr lang="en-US" dirty="0" smtClean="0"/>
              <a:t>What quantities are known?</a:t>
            </a:r>
          </a:p>
          <a:p>
            <a:pPr lvl="1"/>
            <a:r>
              <a:rPr lang="en-US" sz="2800" dirty="0" smtClean="0"/>
              <a:t>m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= 10g = 0.01 kg</a:t>
            </a:r>
          </a:p>
          <a:p>
            <a:pPr lvl="1"/>
            <a:r>
              <a:rPr lang="en-US" sz="2800" dirty="0" smtClean="0"/>
              <a:t>V</a:t>
            </a:r>
            <a:r>
              <a:rPr lang="en-US" sz="2800" baseline="-25000" dirty="0" smtClean="0"/>
              <a:t>w</a:t>
            </a:r>
            <a:r>
              <a:rPr lang="en-US" sz="2800" dirty="0" smtClean="0"/>
              <a:t> = 7x10</a:t>
            </a:r>
            <a:r>
              <a:rPr lang="en-US" sz="2800" baseline="30000" dirty="0" smtClean="0"/>
              <a:t>-5 </a:t>
            </a:r>
            <a:r>
              <a:rPr lang="en-US" sz="2800" dirty="0" smtClean="0"/>
              <a:t>m</a:t>
            </a:r>
            <a:r>
              <a:rPr lang="en-US" sz="2800" baseline="30000" dirty="0" smtClean="0"/>
              <a:t>3</a:t>
            </a:r>
            <a:endParaRPr lang="en-US" sz="2800" dirty="0" smtClean="0"/>
          </a:p>
          <a:p>
            <a:pPr lvl="1"/>
            <a:r>
              <a:rPr lang="en-US" sz="2800" dirty="0" smtClean="0"/>
              <a:t>c</a:t>
            </a:r>
            <a:r>
              <a:rPr lang="en-US" sz="2800" baseline="-25000" dirty="0" smtClean="0"/>
              <a:t>w</a:t>
            </a:r>
            <a:r>
              <a:rPr lang="en-US" sz="2800" dirty="0" smtClean="0"/>
              <a:t> = 4.184x10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J/</a:t>
            </a:r>
            <a:r>
              <a:rPr lang="en-US" sz="2800" dirty="0" err="1" smtClean="0"/>
              <a:t>kgC</a:t>
            </a:r>
            <a:r>
              <a:rPr lang="en-US" sz="2800" baseline="30000" dirty="0" err="1" smtClean="0"/>
              <a:t>o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= 4.184x10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J/</a:t>
            </a:r>
            <a:r>
              <a:rPr lang="en-US" sz="2800" dirty="0" err="1" smtClean="0"/>
              <a:t>kgK</a:t>
            </a:r>
            <a:endParaRPr lang="en-US" sz="2800" dirty="0" smtClean="0"/>
          </a:p>
          <a:p>
            <a:pPr lvl="1"/>
            <a:r>
              <a:rPr lang="en-US" sz="2800" dirty="0" smtClean="0"/>
              <a:t>c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= 0.46x10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J/</a:t>
            </a:r>
            <a:r>
              <a:rPr lang="en-US" sz="2800" dirty="0" err="1" smtClean="0"/>
              <a:t>kgC</a:t>
            </a:r>
            <a:r>
              <a:rPr lang="en-US" sz="2800" baseline="30000" dirty="0" err="1" smtClean="0"/>
              <a:t>o</a:t>
            </a:r>
            <a:r>
              <a:rPr lang="en-US" sz="2800" baseline="30000" dirty="0" smtClean="0"/>
              <a:t>  </a:t>
            </a:r>
            <a:r>
              <a:rPr lang="en-US" sz="2800" dirty="0" smtClean="0"/>
              <a:t>= 0.46x10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J/</a:t>
            </a:r>
            <a:r>
              <a:rPr lang="en-US" sz="2800" dirty="0" err="1" smtClean="0"/>
              <a:t>kgK</a:t>
            </a:r>
            <a:endParaRPr lang="en-US" sz="2800" dirty="0" smtClean="0"/>
          </a:p>
          <a:p>
            <a:pPr lvl="1"/>
            <a:r>
              <a:rPr lang="en-US" sz="2800" dirty="0" smtClean="0"/>
              <a:t>T</a:t>
            </a:r>
            <a:r>
              <a:rPr lang="en-US" sz="2800" baseline="-25000" dirty="0" smtClean="0"/>
              <a:t>oi</a:t>
            </a:r>
            <a:r>
              <a:rPr lang="en-US" sz="2800" dirty="0" smtClean="0"/>
              <a:t> = 80 </a:t>
            </a:r>
            <a:r>
              <a:rPr lang="en-US" sz="2800" baseline="30000" dirty="0" err="1" smtClean="0"/>
              <a:t>o</a:t>
            </a:r>
            <a:r>
              <a:rPr lang="en-US" sz="2800" dirty="0" err="1" smtClean="0"/>
              <a:t>C</a:t>
            </a:r>
            <a:r>
              <a:rPr lang="en-US" sz="2800" dirty="0" smtClean="0"/>
              <a:t> = 353.15 K</a:t>
            </a:r>
          </a:p>
          <a:p>
            <a:pPr lvl="1"/>
            <a:r>
              <a:rPr lang="en-US" sz="2800" dirty="0" smtClean="0"/>
              <a:t>T</a:t>
            </a:r>
            <a:r>
              <a:rPr lang="en-US" sz="2800" baseline="-25000" dirty="0" smtClean="0"/>
              <a:t>ow</a:t>
            </a:r>
            <a:r>
              <a:rPr lang="en-US" sz="2800" dirty="0" smtClean="0"/>
              <a:t> = 25 </a:t>
            </a:r>
            <a:r>
              <a:rPr lang="en-US" sz="2800" baseline="30000" dirty="0" err="1" smtClean="0"/>
              <a:t>o</a:t>
            </a:r>
            <a:r>
              <a:rPr lang="en-US" sz="2800" dirty="0" err="1" smtClean="0"/>
              <a:t>C</a:t>
            </a:r>
            <a:r>
              <a:rPr lang="en-US" sz="2800" dirty="0" smtClean="0"/>
              <a:t> = 298.15 K</a:t>
            </a:r>
          </a:p>
          <a:p>
            <a:pPr lvl="1"/>
            <a:r>
              <a:rPr lang="en-US" sz="2800" dirty="0" smtClean="0">
                <a:latin typeface="Calibri"/>
              </a:rPr>
              <a:t>ρ</a:t>
            </a:r>
            <a:r>
              <a:rPr lang="en-US" sz="2800" baseline="-25000" dirty="0" smtClean="0">
                <a:latin typeface="Calibri"/>
              </a:rPr>
              <a:t>w</a:t>
            </a:r>
            <a:r>
              <a:rPr lang="en-US" sz="2800" dirty="0" smtClean="0">
                <a:latin typeface="Calibri"/>
              </a:rPr>
              <a:t> = 1000 kg/m</a:t>
            </a:r>
            <a:r>
              <a:rPr lang="en-US" sz="2800" baseline="30000" dirty="0" smtClean="0">
                <a:latin typeface="Calibri"/>
              </a:rPr>
              <a:t>3</a:t>
            </a:r>
            <a:endParaRPr lang="en-US" sz="2800" baseline="30000" dirty="0" smtClean="0"/>
          </a:p>
          <a:p>
            <a:pPr lvl="1"/>
            <a:endParaRPr lang="en-US" baseline="30000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Heat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What are some relevant equations?</a:t>
            </a:r>
          </a:p>
          <a:p>
            <a:endParaRPr lang="en-US" dirty="0" smtClean="0"/>
          </a:p>
          <a:p>
            <a:r>
              <a:rPr lang="en-US" dirty="0" smtClean="0"/>
              <a:t>Now for some algebra: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905000"/>
            <a:ext cx="2971800" cy="879271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1447800"/>
            <a:ext cx="2052415" cy="16764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495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733800"/>
            <a:ext cx="8839200" cy="1228725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048000"/>
            <a:ext cx="2667000" cy="831022"/>
          </a:xfrm>
          <a:prstGeom prst="rect">
            <a:avLst/>
          </a:prstGeom>
          <a:noFill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5029200"/>
            <a:ext cx="7324725" cy="714375"/>
          </a:xfrm>
          <a:prstGeom prst="rect">
            <a:avLst/>
          </a:prstGeom>
          <a:noFill/>
        </p:spPr>
      </p:pic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4" name="Picture 3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6019800"/>
            <a:ext cx="4229100" cy="638175"/>
          </a:xfrm>
          <a:prstGeom prst="rect">
            <a:avLst/>
          </a:prstGeom>
          <a:noFill/>
        </p:spPr>
      </p:pic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7" name="Picture 3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6019800"/>
            <a:ext cx="3667125" cy="638175"/>
          </a:xfrm>
          <a:prstGeom prst="rect">
            <a:avLst/>
          </a:prstGeom>
          <a:noFill/>
        </p:spPr>
      </p:pic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Heat Example</a:t>
            </a:r>
            <a:endParaRPr lang="en-US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371600"/>
            <a:ext cx="3562350" cy="638175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1371600"/>
            <a:ext cx="4210050" cy="581025"/>
          </a:xfrm>
          <a:prstGeom prst="rect">
            <a:avLst/>
          </a:prstGeom>
          <a:noFill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362200"/>
            <a:ext cx="3524250" cy="638175"/>
          </a:xfrm>
          <a:prstGeom prst="rect">
            <a:avLst/>
          </a:prstGeom>
          <a:noFill/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2362200"/>
            <a:ext cx="4210050" cy="581025"/>
          </a:xfrm>
          <a:prstGeom prst="rect">
            <a:avLst/>
          </a:prstGeom>
          <a:noFill/>
        </p:spPr>
      </p:pic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352800"/>
            <a:ext cx="5399314" cy="1295400"/>
          </a:xfrm>
          <a:prstGeom prst="rect">
            <a:avLst/>
          </a:prstGeom>
          <a:noFill/>
        </p:spPr>
      </p:pic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5181600"/>
            <a:ext cx="3090081" cy="990600"/>
          </a:xfrm>
          <a:prstGeom prst="rect">
            <a:avLst/>
          </a:prstGeom>
          <a:noFill/>
        </p:spPr>
      </p:pic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3124200"/>
            <a:ext cx="1721386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b="1" dirty="0" smtClean="0"/>
              <a:t>Phase Change </a:t>
            </a:r>
            <a:r>
              <a:rPr lang="en-US" dirty="0" smtClean="0"/>
              <a:t>– When a substance changes what state of matter it is in.</a:t>
            </a:r>
          </a:p>
          <a:p>
            <a:r>
              <a:rPr lang="en-US" dirty="0" smtClean="0"/>
              <a:t>The States of Matter</a:t>
            </a:r>
          </a:p>
          <a:p>
            <a:pPr lvl="1"/>
            <a:r>
              <a:rPr lang="en-US" b="1" dirty="0" smtClean="0"/>
              <a:t>Solid</a:t>
            </a:r>
            <a:r>
              <a:rPr lang="en-US" dirty="0" smtClean="0"/>
              <a:t> – When the molecules that make up the substance vibrate in place due to strong bonds.</a:t>
            </a:r>
          </a:p>
          <a:p>
            <a:pPr lvl="1"/>
            <a:r>
              <a:rPr lang="en-US" b="1" dirty="0" smtClean="0"/>
              <a:t>Liquid</a:t>
            </a:r>
            <a:r>
              <a:rPr lang="en-US" dirty="0" smtClean="0"/>
              <a:t> – When the molecules that make up the substance have weak bonds and flop around.</a:t>
            </a:r>
          </a:p>
          <a:p>
            <a:pPr lvl="1"/>
            <a:r>
              <a:rPr lang="en-US" b="1" dirty="0" smtClean="0"/>
              <a:t>Gas</a:t>
            </a:r>
            <a:r>
              <a:rPr lang="en-US" dirty="0" smtClean="0"/>
              <a:t> – When the molecules that make up the substance have no bonds and attempt to fill their container.</a:t>
            </a:r>
          </a:p>
          <a:p>
            <a:pPr lvl="1"/>
            <a:r>
              <a:rPr lang="en-US" b="1" dirty="0" smtClean="0"/>
              <a:t>Plasma</a:t>
            </a:r>
            <a:r>
              <a:rPr lang="en-US" dirty="0" smtClean="0"/>
              <a:t> – When the molecules that make up the substance undergo fission and fusion continuously.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200" y="1143000"/>
            <a:ext cx="6019800" cy="5715000"/>
          </a:xfrm>
          <a:prstGeom prst="rect">
            <a:avLst/>
          </a:prstGeom>
          <a:solidFill>
            <a:schemeClr val="bg2">
              <a:lumMod val="40000"/>
              <a:lumOff val="6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3528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takes energy in the form of heat to change the temperature of an object.</a:t>
            </a:r>
          </a:p>
          <a:p>
            <a:r>
              <a:rPr lang="en-US" dirty="0" smtClean="0"/>
              <a:t>It also takes energy in the form of heat to change the state of matter from one phase to another.</a:t>
            </a:r>
            <a:endParaRPr lang="en-US" dirty="0"/>
          </a:p>
        </p:txBody>
      </p:sp>
      <p:pic>
        <p:nvPicPr>
          <p:cNvPr id="35844" name="Picture 4" descr="http://www.splung.com/heat/images/latentheat/phasechan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1710" y="1345103"/>
            <a:ext cx="6002290" cy="5512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3">
      <a:dk1>
        <a:sysClr val="windowText" lastClr="000000"/>
      </a:dk1>
      <a:lt1>
        <a:sysClr val="window" lastClr="FFFFFF"/>
      </a:lt1>
      <a:dk2>
        <a:srgbClr val="FF0000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</TotalTime>
  <Words>699</Words>
  <Application>Microsoft Office PowerPoint</Application>
  <PresentationFormat>On-screen Show (4:3)</PresentationFormat>
  <Paragraphs>99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Thermodynamics</vt:lpstr>
      <vt:lpstr>Heat</vt:lpstr>
      <vt:lpstr>Heat</vt:lpstr>
      <vt:lpstr>Specific Heat Example</vt:lpstr>
      <vt:lpstr>Specific Heat Example</vt:lpstr>
      <vt:lpstr>Specific Heat Example</vt:lpstr>
      <vt:lpstr>Specific Heat Example</vt:lpstr>
      <vt:lpstr>Phase Change</vt:lpstr>
      <vt:lpstr>Phase Change</vt:lpstr>
      <vt:lpstr>Phase Change</vt:lpstr>
      <vt:lpstr>Phase Change</vt:lpstr>
      <vt:lpstr>Phase Change</vt:lpstr>
      <vt:lpstr>Phase Change Example</vt:lpstr>
      <vt:lpstr>Phase Change Example</vt:lpstr>
      <vt:lpstr>Phase Change Example</vt:lpstr>
      <vt:lpstr>Phase Change Example</vt:lpstr>
      <vt:lpstr>The Laws of Thermodynamics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Thermodynamics</dc:title>
  <dc:creator>Clavis</dc:creator>
  <cp:lastModifiedBy>Clavis</cp:lastModifiedBy>
  <cp:revision>5</cp:revision>
  <dcterms:created xsi:type="dcterms:W3CDTF">2016-04-19T17:22:42Z</dcterms:created>
  <dcterms:modified xsi:type="dcterms:W3CDTF">2016-07-05T15:52:08Z</dcterms:modified>
</cp:coreProperties>
</file>