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70" r:id="rId5"/>
    <p:sldId id="259" r:id="rId6"/>
    <p:sldId id="271" r:id="rId7"/>
    <p:sldId id="272" r:id="rId8"/>
    <p:sldId id="273" r:id="rId9"/>
    <p:sldId id="258" r:id="rId10"/>
    <p:sldId id="260" r:id="rId11"/>
    <p:sldId id="261" r:id="rId12"/>
    <p:sldId id="262" r:id="rId13"/>
    <p:sldId id="274" r:id="rId14"/>
    <p:sldId id="263" r:id="rId15"/>
    <p:sldId id="277" r:id="rId16"/>
    <p:sldId id="278" r:id="rId17"/>
    <p:sldId id="279" r:id="rId18"/>
    <p:sldId id="280" r:id="rId19"/>
    <p:sldId id="281" r:id="rId20"/>
    <p:sldId id="264" r:id="rId21"/>
    <p:sldId id="282" r:id="rId22"/>
    <p:sldId id="283" r:id="rId23"/>
    <p:sldId id="265" r:id="rId24"/>
    <p:sldId id="266" r:id="rId25"/>
    <p:sldId id="26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2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518" y="-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7F27-C53E-4DA9-8D26-D9C07144C87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949F5-CE50-4EA6-BF0F-446E4515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latin typeface="Berlin Sans FB Demi" pitchFamily="34" charset="0"/>
              </a:rPr>
              <a:t>Significant Figures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242"/>
                </a:solidFill>
                <a:latin typeface="Eras Medium ITC" pitchFamily="34" charset="0"/>
              </a:rPr>
              <a:t>How scientific measurements should be recorded and used.</a:t>
            </a:r>
            <a:endParaRPr lang="en-US" dirty="0">
              <a:solidFill>
                <a:srgbClr val="009242"/>
              </a:solidFill>
              <a:latin typeface="Eras Medium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Final zeroes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Final zeros </a:t>
            </a:r>
            <a:r>
              <a:rPr lang="en-US" b="1" dirty="0"/>
              <a:t>in</a:t>
            </a:r>
            <a:r>
              <a:rPr lang="en-US" dirty="0"/>
              <a:t> </a:t>
            </a:r>
            <a:r>
              <a:rPr lang="en-US" b="1" dirty="0"/>
              <a:t>a decimal number</a:t>
            </a:r>
            <a:r>
              <a:rPr lang="en-US" dirty="0"/>
              <a:t> are always significant.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4.500 </a:t>
            </a:r>
            <a:r>
              <a:rPr lang="en-US" dirty="0"/>
              <a:t>has 4 sig figs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0.0120 has 3 sig figs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Final zeroes </a:t>
            </a:r>
            <a:r>
              <a:rPr lang="en-US" sz="3200" dirty="0" smtClean="0"/>
              <a:t>when NO decimal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Numbers without decimals may be: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Exact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 </a:t>
            </a:r>
            <a:r>
              <a:rPr lang="en-US" sz="2800" dirty="0"/>
              <a:t>1 mile = 5280 feet  (by definition)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Countable</a:t>
            </a:r>
            <a:r>
              <a:rPr lang="en-US" dirty="0"/>
              <a:t>:  </a:t>
            </a:r>
            <a:r>
              <a:rPr lang="en-US" sz="2800" dirty="0"/>
              <a:t>1 ream = 500 sheets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Approximate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 </a:t>
            </a:r>
            <a:r>
              <a:rPr lang="en-US" sz="2800" dirty="0"/>
              <a:t>The distance to the sun is </a:t>
            </a:r>
            <a:r>
              <a:rPr lang="en-US" sz="2800" dirty="0" smtClean="0"/>
              <a:t>				93,000,000 miles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/>
              <a:t>Exact </a:t>
            </a:r>
            <a:r>
              <a:rPr lang="en-US" dirty="0"/>
              <a:t>and countable numbers should be written without decimals.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Exponential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152400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93,000,000 miles could be written as</a:t>
            </a:r>
          </a:p>
          <a:p>
            <a:pPr>
              <a:buNone/>
            </a:pPr>
            <a:r>
              <a:rPr lang="en-US" dirty="0" smtClean="0"/>
              <a:t>93.x10</a:t>
            </a:r>
            <a:r>
              <a:rPr lang="en-US" baseline="30000" dirty="0" smtClean="0"/>
              <a:t>6</a:t>
            </a:r>
            <a:r>
              <a:rPr lang="en-US" dirty="0" smtClean="0"/>
              <a:t> miles   </a:t>
            </a:r>
            <a:r>
              <a:rPr lang="en-US" sz="2800" dirty="0" smtClean="0"/>
              <a:t>if it is meant to convey 2 sig figs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124200"/>
            <a:ext cx="73914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Scientific Notation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343400"/>
            <a:ext cx="7772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sz="3200" dirty="0" smtClean="0"/>
              <a:t>93,000,000 miles could be written as</a:t>
            </a:r>
          </a:p>
          <a:p>
            <a:pPr>
              <a:buNone/>
            </a:pPr>
            <a:r>
              <a:rPr lang="en-US" sz="3200" dirty="0" smtClean="0"/>
              <a:t>9.3x10</a:t>
            </a:r>
            <a:r>
              <a:rPr lang="en-US" sz="3200" baseline="30000" dirty="0"/>
              <a:t>7</a:t>
            </a:r>
            <a:r>
              <a:rPr lang="en-US" sz="3200" dirty="0" smtClean="0"/>
              <a:t> miles  </a:t>
            </a:r>
            <a:r>
              <a:rPr lang="en-US" dirty="0" smtClean="0"/>
              <a:t> </a:t>
            </a:r>
            <a:r>
              <a:rPr lang="en-US" sz="2400" dirty="0" smtClean="0"/>
              <a:t>if it is meant to convey 2 sig figs       or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en-US" sz="3200" dirty="0" smtClean="0"/>
              <a:t>9.30x10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 miles  </a:t>
            </a:r>
            <a:r>
              <a:rPr lang="en-US" sz="1600" dirty="0" smtClean="0"/>
              <a:t> </a:t>
            </a:r>
            <a:r>
              <a:rPr lang="en-US" sz="2400" dirty="0" smtClean="0"/>
              <a:t>if it is meant to convey 3 sig figs</a:t>
            </a:r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31463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Calculate the area of a rectangle  5. cm x 80.2 cm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5. cm</a:t>
            </a:r>
          </a:p>
          <a:p>
            <a:endParaRPr lang="en-US" sz="2800" dirty="0"/>
          </a:p>
          <a:p>
            <a:r>
              <a:rPr lang="en-US" sz="2800" dirty="0" smtClean="0"/>
              <a:t>                                80.2 cm</a:t>
            </a:r>
          </a:p>
          <a:p>
            <a:endParaRPr lang="en-US" sz="2800" dirty="0"/>
          </a:p>
          <a:p>
            <a:r>
              <a:rPr lang="en-US" sz="2800" dirty="0" smtClean="0"/>
              <a:t>The area is   80.2 cm  </a:t>
            </a:r>
          </a:p>
          <a:p>
            <a:r>
              <a:rPr lang="en-US" sz="2800" dirty="0" smtClean="0"/>
              <a:t>                     </a:t>
            </a:r>
            <a:r>
              <a:rPr lang="en-US" sz="2800" u="sng" dirty="0" smtClean="0"/>
              <a:t> x 5.   cm</a:t>
            </a:r>
            <a:endParaRPr lang="en-US" sz="2800" dirty="0"/>
          </a:p>
          <a:p>
            <a:r>
              <a:rPr lang="en-US" sz="2800" dirty="0" smtClean="0"/>
              <a:t>                      401.0 cm²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Is how many significant figures?</a:t>
            </a: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81200" y="1752600"/>
            <a:ext cx="47244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752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20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17526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2362200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05600" y="2362200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81200" y="2485057"/>
            <a:ext cx="472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39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In multiplication and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In multiplication and division</a:t>
            </a:r>
            <a:r>
              <a:rPr lang="en-US" dirty="0"/>
              <a:t> the calculated answer should have no more significant figures than the measurement with the </a:t>
            </a:r>
            <a:r>
              <a:rPr lang="en-US" b="1" dirty="0"/>
              <a:t>least</a:t>
            </a:r>
            <a:r>
              <a:rPr lang="en-US" dirty="0"/>
              <a:t> significant figures.   </a:t>
            </a:r>
            <a:endParaRPr lang="en-US" dirty="0" smtClean="0"/>
          </a:p>
          <a:p>
            <a:r>
              <a:rPr lang="en-US" dirty="0" smtClean="0"/>
              <a:t>0.044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134.56 = 5.92064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5.9  (2 sig figs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134.56/0.044 = 3058.18 </a:t>
            </a:r>
            <a:r>
              <a:rPr lang="en-US" dirty="0" smtClean="0">
                <a:sym typeface="Symbol"/>
              </a:rPr>
              <a:t> 3.1x10</a:t>
            </a:r>
            <a:r>
              <a:rPr lang="en-US" baseline="30000" dirty="0" smtClean="0">
                <a:sym typeface="Symbol"/>
              </a:rPr>
              <a:t>3</a:t>
            </a:r>
            <a:endParaRPr lang="en-US" baseline="30000" dirty="0">
              <a:sym typeface="Symbol"/>
            </a:endParaRPr>
          </a:p>
          <a:p>
            <a:pPr lvl="8">
              <a:buNone/>
            </a:pPr>
            <a:r>
              <a:rPr lang="en-US" dirty="0" smtClean="0">
                <a:sym typeface="Symbol"/>
              </a:rPr>
              <a:t>		</a:t>
            </a:r>
            <a:r>
              <a:rPr lang="en-US" sz="3200" dirty="0" smtClean="0">
                <a:sym typeface="Symbol"/>
              </a:rPr>
              <a:t>not   3100</a:t>
            </a:r>
          </a:p>
          <a:p>
            <a:pPr lvl="1">
              <a:buNone/>
            </a:pPr>
            <a:r>
              <a:rPr lang="en-US" sz="3200" dirty="0" smtClean="0">
                <a:sym typeface="Symbol"/>
              </a:rPr>
              <a:t>5. cm x 80.2 cm = 401.0 cm² →  4.x10² cm²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817418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Calculate the area of a rectangle  5. cm x 80.2 cm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5. cm</a:t>
            </a:r>
          </a:p>
          <a:p>
            <a:endParaRPr lang="en-US" sz="2800" dirty="0"/>
          </a:p>
          <a:p>
            <a:r>
              <a:rPr lang="en-US" sz="2800" dirty="0" smtClean="0"/>
              <a:t>                                                80.2 cm</a:t>
            </a:r>
          </a:p>
          <a:p>
            <a:endParaRPr lang="en-US" sz="2800" dirty="0"/>
          </a:p>
          <a:p>
            <a:r>
              <a:rPr lang="en-US" sz="2800" dirty="0" smtClean="0"/>
              <a:t>What we really want to know is how many boxes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here are 1 cm x 1 cm </a:t>
            </a: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81200" y="1752600"/>
            <a:ext cx="6553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752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20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17526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2362200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34400" y="2374221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81200" y="2485057"/>
            <a:ext cx="6553200" cy="12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214960" y="3972789"/>
            <a:ext cx="2286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817418"/>
            <a:ext cx="81534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Calculate the area of a rectangle  5. cm x 80.2 cm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5. cm</a:t>
            </a:r>
          </a:p>
          <a:p>
            <a:endParaRPr lang="en-US" sz="2800" dirty="0"/>
          </a:p>
          <a:p>
            <a:r>
              <a:rPr lang="en-US" sz="2800" dirty="0" smtClean="0"/>
              <a:t>                                                80.2 cm</a:t>
            </a:r>
          </a:p>
          <a:p>
            <a:endParaRPr lang="en-US" sz="2800" dirty="0"/>
          </a:p>
          <a:p>
            <a:r>
              <a:rPr lang="en-US" sz="2800" dirty="0" smtClean="0"/>
              <a:t>To be 5. cm to 1 sig fig means it is between 4.5 and 5.5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To </a:t>
            </a:r>
            <a:r>
              <a:rPr lang="en-US" sz="2800" dirty="0" smtClean="0"/>
              <a:t>be 80.2 </a:t>
            </a:r>
            <a:r>
              <a:rPr lang="en-US" sz="2800" dirty="0" smtClean="0"/>
              <a:t>cm long to 3 sig figs means it is between</a:t>
            </a:r>
          </a:p>
          <a:p>
            <a:r>
              <a:rPr lang="en-US" sz="2800" dirty="0" smtClean="0"/>
              <a:t>80.15 and 80.25 cm long.</a:t>
            </a: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81200" y="1752600"/>
            <a:ext cx="6553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752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20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17526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2362200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34400" y="2374221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81200" y="2485057"/>
            <a:ext cx="6553200" cy="12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56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817418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Calculate the area of a rectangle  5. cm x 80.2 cm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5. cm</a:t>
            </a:r>
          </a:p>
          <a:p>
            <a:endParaRPr lang="en-US" sz="2800" dirty="0"/>
          </a:p>
          <a:p>
            <a:r>
              <a:rPr lang="en-US" sz="2800" dirty="0" smtClean="0"/>
              <a:t>                                                80.2 cm</a:t>
            </a:r>
          </a:p>
          <a:p>
            <a:endParaRPr lang="en-US" sz="2800" dirty="0"/>
          </a:p>
          <a:p>
            <a:r>
              <a:rPr lang="en-US" sz="2800" dirty="0" smtClean="0"/>
              <a:t>By error analysis the maximum possible area is:</a:t>
            </a:r>
          </a:p>
          <a:p>
            <a:endParaRPr lang="en-US" sz="2800" dirty="0"/>
          </a:p>
          <a:p>
            <a:r>
              <a:rPr lang="en-US" sz="2800" dirty="0" smtClean="0"/>
              <a:t>5.5 cm x 80.25 cm = 441.375 cm²</a:t>
            </a:r>
          </a:p>
          <a:p>
            <a:endParaRPr lang="en-US" sz="2800" dirty="0"/>
          </a:p>
          <a:p>
            <a:r>
              <a:rPr lang="en-US" sz="2800" dirty="0" smtClean="0"/>
              <a:t>4.5 cm x 80.15 cm = 360.675 cm²       is  the minimum</a:t>
            </a:r>
          </a:p>
          <a:p>
            <a:endParaRPr lang="en-US" sz="2800" dirty="0"/>
          </a:p>
          <a:p>
            <a:r>
              <a:rPr lang="en-US" sz="2800" dirty="0" smtClean="0"/>
              <a:t>Or  401. ± 40.375</a:t>
            </a: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81200" y="1752600"/>
            <a:ext cx="6553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752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20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17526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2362200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34400" y="2374221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81200" y="2485057"/>
            <a:ext cx="6553200" cy="12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817418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Calculate the area of a rectangle  5. cm x 80.2 cm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5. cm</a:t>
            </a:r>
          </a:p>
          <a:p>
            <a:endParaRPr lang="en-US" sz="2800" dirty="0"/>
          </a:p>
          <a:p>
            <a:r>
              <a:rPr lang="en-US" sz="2800" dirty="0" smtClean="0"/>
              <a:t>                                                80.2 cm</a:t>
            </a:r>
          </a:p>
          <a:p>
            <a:endParaRPr lang="en-US" sz="2800" dirty="0"/>
          </a:p>
          <a:p>
            <a:r>
              <a:rPr lang="en-US" sz="2800" dirty="0" smtClean="0"/>
              <a:t>Area is  401. ± 40.375 cm²</a:t>
            </a:r>
          </a:p>
          <a:p>
            <a:endParaRPr lang="en-US" sz="2800" dirty="0"/>
          </a:p>
          <a:p>
            <a:r>
              <a:rPr lang="en-US" sz="2800" dirty="0" smtClean="0"/>
              <a:t>Because of the 1 sig fig width the number of cm² boxes</a:t>
            </a:r>
          </a:p>
          <a:p>
            <a:r>
              <a:rPr lang="en-US" sz="2800" dirty="0" smtClean="0"/>
              <a:t>could be as much as 40 more or 40 less than 401 cm².</a:t>
            </a:r>
          </a:p>
          <a:p>
            <a:endParaRPr lang="en-US" sz="2800" dirty="0"/>
          </a:p>
          <a:p>
            <a:r>
              <a:rPr lang="en-US" sz="2800" dirty="0" smtClean="0"/>
              <a:t>That would leave the answer good to only 1 sig fig.</a:t>
            </a: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81200" y="1752600"/>
            <a:ext cx="6553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752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20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17526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2362200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34400" y="2374221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81200" y="2485057"/>
            <a:ext cx="6553200" cy="12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81200" y="2209800"/>
            <a:ext cx="6553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27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817418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Calculate the length of the perimeter of the rectangle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5. cm</a:t>
            </a:r>
          </a:p>
          <a:p>
            <a:endParaRPr lang="en-US" sz="2800" dirty="0"/>
          </a:p>
          <a:p>
            <a:r>
              <a:rPr lang="en-US" sz="2800" dirty="0" smtClean="0"/>
              <a:t>                                                80.2 cm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This would be    5.   </a:t>
            </a:r>
            <a:r>
              <a:rPr lang="en-US" sz="2800" dirty="0"/>
              <a:t> </a:t>
            </a:r>
            <a:r>
              <a:rPr lang="en-US" sz="2800" dirty="0" smtClean="0"/>
              <a:t>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80.2 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5.    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+</a:t>
            </a:r>
            <a:r>
              <a:rPr lang="en-US" sz="2800" u="sng" dirty="0" smtClean="0"/>
              <a:t>80.2 cm</a:t>
            </a:r>
            <a:endParaRPr lang="en-US" sz="2800" u="sng" dirty="0"/>
          </a:p>
          <a:p>
            <a:r>
              <a:rPr lang="en-US" sz="2800" dirty="0" smtClean="0"/>
              <a:t>                          170.4 cm    How many sig figs?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81200" y="1752600"/>
            <a:ext cx="6553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752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20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17526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2362200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34400" y="2374221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81200" y="2485057"/>
            <a:ext cx="6553200" cy="12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76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cm   2 significant figures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452174" cy="423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181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In addition and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In addition and subtraction</a:t>
            </a:r>
            <a:r>
              <a:rPr lang="en-US" dirty="0"/>
              <a:t> the calculated answer should carry as many </a:t>
            </a:r>
            <a:r>
              <a:rPr lang="en-US" b="1" dirty="0"/>
              <a:t>decimal places</a:t>
            </a:r>
            <a:r>
              <a:rPr lang="en-US" dirty="0"/>
              <a:t> (not significant figures) as the measurement with the </a:t>
            </a:r>
            <a:r>
              <a:rPr lang="en-US" b="1" dirty="0"/>
              <a:t>fewest</a:t>
            </a:r>
            <a:r>
              <a:rPr lang="en-US" dirty="0"/>
              <a:t> decimal places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1910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/>
              <a:t>45.1145</a:t>
            </a:r>
          </a:p>
          <a:p>
            <a:r>
              <a:rPr lang="en-US" sz="2400" dirty="0" smtClean="0"/>
              <a:t> + 2.36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47.4745  →   47.47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4953000"/>
            <a:ext cx="1295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1910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/>
              <a:t>71.2</a:t>
            </a:r>
          </a:p>
          <a:p>
            <a:r>
              <a:rPr lang="en-US" sz="2400" dirty="0" smtClean="0"/>
              <a:t>  - 2.3618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68.8382  →   68.8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4953000"/>
            <a:ext cx="1295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817418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Calculate the length of the perimeter of the rectangle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5. cm</a:t>
            </a:r>
          </a:p>
          <a:p>
            <a:endParaRPr lang="en-US" sz="2800" dirty="0"/>
          </a:p>
          <a:p>
            <a:r>
              <a:rPr lang="en-US" sz="2800" dirty="0" smtClean="0"/>
              <a:t>                                                80.2 cm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This would be    5.   </a:t>
            </a:r>
            <a:r>
              <a:rPr lang="en-US" sz="2800" dirty="0"/>
              <a:t> </a:t>
            </a:r>
            <a:r>
              <a:rPr lang="en-US" sz="2800" dirty="0" smtClean="0"/>
              <a:t>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80.2 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5.    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+</a:t>
            </a:r>
            <a:r>
              <a:rPr lang="en-US" sz="2800" u="sng" dirty="0" smtClean="0"/>
              <a:t>80.2 cm</a:t>
            </a:r>
            <a:endParaRPr lang="en-US" sz="2800" u="sng" dirty="0"/>
          </a:p>
          <a:p>
            <a:r>
              <a:rPr lang="en-US" sz="2800" dirty="0" smtClean="0"/>
              <a:t>                          170.4 cm   →   170. cm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81200" y="1752600"/>
            <a:ext cx="6553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752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20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17526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2362200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34400" y="2374221"/>
            <a:ext cx="0" cy="24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81200" y="2485057"/>
            <a:ext cx="6553200" cy="12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81200" y="2209800"/>
            <a:ext cx="6553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6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Again using error analysis, the </a:t>
            </a:r>
            <a:r>
              <a:rPr lang="en-US" sz="2800" smtClean="0"/>
              <a:t>perimeter is: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   5.5			4.5</a:t>
            </a:r>
          </a:p>
          <a:p>
            <a:r>
              <a:rPr lang="en-US" sz="2800" dirty="0" smtClean="0"/>
              <a:t> 80.25                     80.15</a:t>
            </a:r>
          </a:p>
          <a:p>
            <a:r>
              <a:rPr lang="en-US" sz="2800" dirty="0" smtClean="0"/>
              <a:t>   5.5  </a:t>
            </a:r>
            <a:r>
              <a:rPr lang="en-US" sz="2800" i="1" dirty="0" smtClean="0"/>
              <a:t>                        </a:t>
            </a:r>
            <a:r>
              <a:rPr lang="en-US" sz="2800" dirty="0" smtClean="0"/>
              <a:t>4.5</a:t>
            </a:r>
          </a:p>
          <a:p>
            <a:r>
              <a:rPr lang="en-US" sz="2800" i="1" u="sng" dirty="0" smtClean="0"/>
              <a:t> </a:t>
            </a:r>
            <a:r>
              <a:rPr lang="en-US" sz="2800" u="sng" dirty="0" smtClean="0"/>
              <a:t>80.25   </a:t>
            </a:r>
            <a:r>
              <a:rPr lang="en-US" sz="2800" dirty="0" smtClean="0"/>
              <a:t>              </a:t>
            </a:r>
            <a:r>
              <a:rPr lang="en-US" sz="2800" u="sng" dirty="0" smtClean="0"/>
              <a:t>    80.15</a:t>
            </a:r>
          </a:p>
          <a:p>
            <a:r>
              <a:rPr lang="en-US" sz="2800" dirty="0" smtClean="0"/>
              <a:t>171.5   max          169.3      min    or   170.4  ± 1.1  cm  </a:t>
            </a:r>
          </a:p>
          <a:p>
            <a:endParaRPr lang="en-US" sz="2800" dirty="0"/>
          </a:p>
          <a:p>
            <a:r>
              <a:rPr lang="en-US" sz="2800" dirty="0" smtClean="0"/>
              <a:t>So it is surely not good to the nearest 0.1 cm.</a:t>
            </a:r>
          </a:p>
          <a:p>
            <a:endParaRPr lang="en-US" sz="2800" dirty="0"/>
          </a:p>
          <a:p>
            <a:r>
              <a:rPr lang="en-US" sz="2800" dirty="0" smtClean="0"/>
              <a:t>But it is nearly good to 3 sig figs.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Significant figures approximate a more careful error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without nearly as much effort.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51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Round Numbers Correctly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Round </a:t>
            </a:r>
            <a:r>
              <a:rPr lang="en-US" b="1" dirty="0"/>
              <a:t>the answer</a:t>
            </a:r>
            <a:r>
              <a:rPr lang="en-US" dirty="0"/>
              <a:t> to the nearest number having the correct number of significant figures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the leftmost digit being removed is less than 5, drop this digit and all following digits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the leftmost digit being removed is 5 or greater, drop this digit and all following digits AND increase that rightmost digit being retained by one unit.</a:t>
            </a:r>
            <a:endParaRPr lang="en-US" sz="2800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Rounding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457.26451  is </a:t>
            </a:r>
          </a:p>
          <a:p>
            <a:r>
              <a:rPr lang="en-US" dirty="0" smtClean="0"/>
              <a:t>457.2645	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sz="2800" dirty="0" smtClean="0"/>
              <a:t> sig figs</a:t>
            </a:r>
          </a:p>
          <a:p>
            <a:r>
              <a:rPr lang="en-US" dirty="0" smtClean="0"/>
              <a:t>457.265		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sz="2800" dirty="0" smtClean="0"/>
              <a:t> sig figs</a:t>
            </a:r>
          </a:p>
          <a:p>
            <a:r>
              <a:rPr lang="en-US" dirty="0" smtClean="0"/>
              <a:t>457.26		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2800" dirty="0" smtClean="0"/>
              <a:t> sig figs</a:t>
            </a:r>
          </a:p>
          <a:p>
            <a:r>
              <a:rPr lang="en-US" dirty="0" smtClean="0"/>
              <a:t>457.3		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800" dirty="0" smtClean="0"/>
              <a:t> sig figs</a:t>
            </a:r>
          </a:p>
          <a:p>
            <a:r>
              <a:rPr lang="en-US" dirty="0" smtClean="0"/>
              <a:t>4.6x10</a:t>
            </a:r>
            <a:r>
              <a:rPr lang="en-US" baseline="30000" dirty="0" smtClean="0"/>
              <a:t>2</a:t>
            </a:r>
            <a:r>
              <a:rPr lang="en-US" sz="2800" dirty="0" smtClean="0"/>
              <a:t>		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800" dirty="0" smtClean="0"/>
              <a:t> sig figs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Round at the end of a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an answer to a problem using all given significant figures, then round the </a:t>
            </a:r>
            <a:r>
              <a:rPr lang="en-US" b="1" dirty="0"/>
              <a:t>final</a:t>
            </a:r>
            <a:r>
              <a:rPr lang="en-US" dirty="0"/>
              <a:t> answer to the correct significant figures.  </a:t>
            </a:r>
          </a:p>
          <a:p>
            <a:r>
              <a:rPr lang="en-US" dirty="0" smtClean="0"/>
              <a:t>Consider </a:t>
            </a:r>
            <a:r>
              <a:rPr lang="en-US" dirty="0"/>
              <a:t>each step along the way to determine correct significant figures, but </a:t>
            </a:r>
            <a:r>
              <a:rPr lang="en-US" u="sng" dirty="0"/>
              <a:t>do not round at each step along the way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(4.65 ─ 2.2)×3.51 = 8.5995 → 8.6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How to count 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dirty="0"/>
              <a:t>The </a:t>
            </a:r>
            <a:r>
              <a:rPr lang="en-US" b="1" dirty="0"/>
              <a:t>number of significant figures</a:t>
            </a:r>
            <a:r>
              <a:rPr lang="en-US" dirty="0"/>
              <a:t> is determined by counting the first nonzero digit and all following digits in a number with a decimal. </a:t>
            </a:r>
            <a:endParaRPr lang="en-US" dirty="0" smtClean="0"/>
          </a:p>
          <a:p>
            <a:r>
              <a:rPr lang="en-US" dirty="0" smtClean="0"/>
              <a:t>1.34 has 3 sig figs</a:t>
            </a:r>
          </a:p>
          <a:p>
            <a:endParaRPr lang="en-US" dirty="0"/>
          </a:p>
          <a:p>
            <a:r>
              <a:rPr lang="en-US" i="1" dirty="0"/>
              <a:t>In the United States use a period (.) </a:t>
            </a:r>
            <a:r>
              <a:rPr lang="en-US" b="1" i="1" dirty="0"/>
              <a:t>not</a:t>
            </a:r>
            <a:r>
              <a:rPr lang="en-US" i="1" dirty="0"/>
              <a:t> a comma (,) for a decimal point.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5.11 cm   for 3 sig figs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452174" cy="423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070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Internal zeroes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Internal zeros (zeros between nonzero digits) are </a:t>
            </a:r>
            <a:r>
              <a:rPr lang="en-US" b="1" dirty="0"/>
              <a:t>always</a:t>
            </a:r>
            <a:r>
              <a:rPr lang="en-US" dirty="0"/>
              <a:t> significant.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4.0067 </a:t>
            </a:r>
            <a:r>
              <a:rPr lang="en-US" dirty="0"/>
              <a:t>has 5 sig figs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1203.  has 4 sig figs.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little shorter could be 5.09 cm</a:t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internal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zero would be significant 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8452174" cy="309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070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we get another sig fig?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We might get a better scale with scale markings between 5.1 and 5.2 so there are 10 divisions</a:t>
            </a:r>
          </a:p>
          <a:p>
            <a:pPr marL="0" indent="0">
              <a:buNone/>
            </a:pPr>
            <a:r>
              <a:rPr lang="en-US" sz="3600" dirty="0" smtClean="0"/>
              <a:t>5.11,  5.12,  5.13,  etc.  and pick the closest line again  and estimate a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sig fig.</a:t>
            </a:r>
          </a:p>
        </p:txBody>
      </p:sp>
    </p:spTree>
    <p:extLst>
      <p:ext uri="{BB962C8B-B14F-4D97-AF65-F5344CB8AC3E}">
        <p14:creationId xmlns:p14="http://schemas.microsoft.com/office/powerpoint/2010/main" xmlns="" val="31917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we changed the units?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5.11 cm = ? Km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5.11 cm = 5.11 cm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5.11 cm = 0.0000511 km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How many sig figs is this?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0168197"/>
              </p:ext>
            </p:extLst>
          </p:nvPr>
        </p:nvGraphicFramePr>
        <p:xfrm>
          <a:off x="3962400" y="2514600"/>
          <a:ext cx="3370385" cy="1143000"/>
        </p:xfrm>
        <a:graphic>
          <a:graphicData uri="http://schemas.openxmlformats.org/presentationml/2006/ole">
            <p:oleObj spid="_x0000_s2058" name="Equation" r:id="rId3" imgW="1091726" imgH="3681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445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Initial zeroes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Zeros before the first nonzero digit are </a:t>
            </a:r>
            <a:r>
              <a:rPr lang="en-US" b="1" dirty="0"/>
              <a:t>never</a:t>
            </a:r>
            <a:r>
              <a:rPr lang="en-US" dirty="0"/>
              <a:t> significant.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   0.0000511 km has 3 sig figs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measurement was 3 sig figs.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Changing the units does not make the measurement better.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902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Significant Figures</vt:lpstr>
      <vt:lpstr>5.1 cm   2 significant figures</vt:lpstr>
      <vt:lpstr>How to count significant figures</vt:lpstr>
      <vt:lpstr>Estimate 5.11 cm   for 3 sig figs</vt:lpstr>
      <vt:lpstr>Internal zeroes</vt:lpstr>
      <vt:lpstr>A little shorter could be 5.09 cm The internal zero would be significant </vt:lpstr>
      <vt:lpstr>How could we get another sig fig?</vt:lpstr>
      <vt:lpstr>What if we changed the units?</vt:lpstr>
      <vt:lpstr>Initial zeroes</vt:lpstr>
      <vt:lpstr>Final zeroes</vt:lpstr>
      <vt:lpstr>Final zeroes when NO decimal</vt:lpstr>
      <vt:lpstr>Exponential Notation</vt:lpstr>
      <vt:lpstr>Slide 13</vt:lpstr>
      <vt:lpstr>In multiplication and division</vt:lpstr>
      <vt:lpstr>Slide 15</vt:lpstr>
      <vt:lpstr>Slide 16</vt:lpstr>
      <vt:lpstr>Slide 17</vt:lpstr>
      <vt:lpstr>Slide 18</vt:lpstr>
      <vt:lpstr>Slide 19</vt:lpstr>
      <vt:lpstr>In addition and subtraction</vt:lpstr>
      <vt:lpstr>Slide 21</vt:lpstr>
      <vt:lpstr>Slide 22</vt:lpstr>
      <vt:lpstr>Round Numbers Correctly</vt:lpstr>
      <vt:lpstr>Rounding Example</vt:lpstr>
      <vt:lpstr>Round at the end of a calculation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WYeakel</dc:creator>
  <cp:lastModifiedBy>WYeakel</cp:lastModifiedBy>
  <cp:revision>23</cp:revision>
  <dcterms:created xsi:type="dcterms:W3CDTF">2013-01-04T18:09:52Z</dcterms:created>
  <dcterms:modified xsi:type="dcterms:W3CDTF">2014-09-02T15:12:17Z</dcterms:modified>
</cp:coreProperties>
</file>