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5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C4D7F7-AF2B-41CC-B1DB-CEC418FFBB81}" type="datetimeFigureOut">
              <a:rPr lang="en-US" smtClean="0"/>
              <a:t>9/30/2012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371AE-CC82-472F-BCDA-397AA27CD8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4D7F7-AF2B-41CC-B1DB-CEC418FFBB8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371AE-CC82-472F-BCDA-397AA27CD8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4D7F7-AF2B-41CC-B1DB-CEC418FFBB8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371AE-CC82-472F-BCDA-397AA27CD8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4D7F7-AF2B-41CC-B1DB-CEC418FFBB81}" type="datetimeFigureOut">
              <a:rPr lang="en-US" smtClean="0"/>
              <a:t>9/30/2012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371AE-CC82-472F-BCDA-397AA27CD8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C4D7F7-AF2B-41CC-B1DB-CEC418FFBB81}" type="datetimeFigureOut">
              <a:rPr lang="en-US" smtClean="0"/>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371AE-CC82-472F-BCDA-397AA27CD8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C4D7F7-AF2B-41CC-B1DB-CEC418FFBB81}" type="datetimeFigureOut">
              <a:rPr lang="en-US" smtClean="0"/>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371AE-CC82-472F-BCDA-397AA27CD8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C4D7F7-AF2B-41CC-B1DB-CEC418FFBB81}" type="datetimeFigureOut">
              <a:rPr lang="en-US" smtClean="0"/>
              <a:t>10/3/2012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C371AE-CC82-472F-BCDA-397AA27CD8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C4D7F7-AF2B-41CC-B1DB-CEC418FFBB81}" type="datetimeFigureOut">
              <a:rPr lang="en-US" smtClean="0"/>
              <a:t>10/3/2012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C371AE-CC82-472F-BCDA-397AA27CD8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4D7F7-AF2B-41CC-B1DB-CEC418FFBB81}" type="datetimeFigureOut">
              <a:rPr lang="en-US" smtClean="0"/>
              <a:t>10/3/2012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C371AE-CC82-472F-BCDA-397AA27CD8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4D7F7-AF2B-41CC-B1DB-CEC418FFBB81}" type="datetimeFigureOut">
              <a:rPr lang="en-US" smtClean="0"/>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371AE-CC82-472F-BCDA-397AA27CD8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4D7F7-AF2B-41CC-B1DB-CEC418FFBB81}" type="datetimeFigureOut">
              <a:rPr lang="en-US" smtClean="0"/>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371AE-CC82-472F-BCDA-397AA27CD8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4D7F7-AF2B-41CC-B1DB-CEC418FFBB81}" type="datetimeFigureOut">
              <a:rPr lang="en-US" smtClean="0"/>
              <a:t>9/30/2012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371AE-CC82-472F-BCDA-397AA27CD8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Testing for Validity with Venn Diagrams</a:t>
            </a:r>
            <a:endParaRPr lang="en-US" dirty="0"/>
          </a:p>
        </p:txBody>
      </p:sp>
      <p:sp>
        <p:nvSpPr>
          <p:cNvPr id="3" name="Subtitle 2"/>
          <p:cNvSpPr>
            <a:spLocks noGrp="1"/>
          </p:cNvSpPr>
          <p:nvPr>
            <p:ph type="subTitle" idx="1"/>
          </p:nvPr>
        </p:nvSpPr>
        <p:spPr/>
        <p:txBody>
          <a:bodyPr/>
          <a:lstStyle/>
          <a:p>
            <a:r>
              <a:rPr lang="en-US" dirty="0" smtClean="0"/>
              <a:t>A method for Categorical Arguments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Circle Venn Diagrams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test for validity on </a:t>
            </a:r>
            <a:r>
              <a:rPr lang="en-US" dirty="0" smtClean="0">
                <a:solidFill>
                  <a:schemeClr val="accent1"/>
                </a:solidFill>
              </a:rPr>
              <a:t>any</a:t>
            </a:r>
            <a:r>
              <a:rPr lang="en-US" dirty="0" smtClean="0"/>
              <a:t> Venn diagram you represent the premises and check to see if the conclusion is contained already on the diagram.  On a two circle Venn Diagram for a single premised argument that’s really just checking to see whether the representation of the premise </a:t>
            </a:r>
            <a:r>
              <a:rPr lang="en-US" dirty="0" smtClean="0">
                <a:solidFill>
                  <a:schemeClr val="accent1"/>
                </a:solidFill>
              </a:rPr>
              <a:t>is identical </a:t>
            </a:r>
            <a:r>
              <a:rPr lang="en-US" dirty="0" smtClean="0"/>
              <a:t>to the representation of the conclusion.</a:t>
            </a:r>
          </a:p>
          <a:p>
            <a:r>
              <a:rPr lang="en-US" dirty="0" smtClean="0"/>
              <a:t>On a three circle Venn Diagram for a two premised argument with three categories, the test isn’t quite as easy.  You represent the premises and check to see if putting the conclusion on the diagram </a:t>
            </a:r>
            <a:r>
              <a:rPr lang="en-US" dirty="0" smtClean="0">
                <a:solidFill>
                  <a:schemeClr val="accent1"/>
                </a:solidFill>
              </a:rPr>
              <a:t>would be redundant</a:t>
            </a: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Representing (a) and (e) Sentences</a:t>
            </a:r>
            <a:endParaRPr lang="en-US" dirty="0"/>
          </a:p>
        </p:txBody>
      </p:sp>
      <p:sp>
        <p:nvSpPr>
          <p:cNvPr id="3" name="Content Placeholder 2"/>
          <p:cNvSpPr>
            <a:spLocks noGrp="1"/>
          </p:cNvSpPr>
          <p:nvPr>
            <p:ph sz="half" idx="1"/>
          </p:nvPr>
        </p:nvSpPr>
        <p:spPr>
          <a:xfrm>
            <a:off x="457200" y="1447800"/>
            <a:ext cx="4953000" cy="4678363"/>
          </a:xfrm>
        </p:spPr>
        <p:txBody>
          <a:bodyPr>
            <a:normAutofit fontScale="85000" lnSpcReduction="20000"/>
          </a:bodyPr>
          <a:lstStyle/>
          <a:p>
            <a:r>
              <a:rPr lang="en-US" dirty="0" smtClean="0"/>
              <a:t>To represent ‘</a:t>
            </a:r>
            <a:r>
              <a:rPr lang="en-US" dirty="0" smtClean="0">
                <a:solidFill>
                  <a:schemeClr val="accent1"/>
                </a:solidFill>
              </a:rPr>
              <a:t>no Accountants are Boring</a:t>
            </a:r>
            <a:r>
              <a:rPr lang="en-US" dirty="0" smtClean="0"/>
              <a:t>’ on a three circle Venn Diagram, just ignore the third circle and do it as you would on a two circle diagram.</a:t>
            </a:r>
          </a:p>
          <a:p>
            <a:r>
              <a:rPr lang="en-US" dirty="0" smtClean="0"/>
              <a:t>To represent ‘</a:t>
            </a:r>
            <a:r>
              <a:rPr lang="en-US" dirty="0" smtClean="0">
                <a:solidFill>
                  <a:schemeClr val="accent3"/>
                </a:solidFill>
              </a:rPr>
              <a:t>All CPAs are Accountants</a:t>
            </a:r>
            <a:r>
              <a:rPr lang="en-US" dirty="0" smtClean="0"/>
              <a:t>’ again ignore the third circle.  Here’s what it looks like (in green) on the diagram that already contains ‘</a:t>
            </a:r>
            <a:r>
              <a:rPr lang="en-US" dirty="0" smtClean="0">
                <a:solidFill>
                  <a:schemeClr val="accent1"/>
                </a:solidFill>
              </a:rPr>
              <a:t>no A are B</a:t>
            </a:r>
            <a:r>
              <a:rPr lang="en-US" dirty="0" smtClean="0"/>
              <a:t>’ (in blue):</a:t>
            </a:r>
          </a:p>
          <a:p>
            <a:r>
              <a:rPr lang="en-US" dirty="0" smtClean="0"/>
              <a:t>The bottom diagram shows that the conclusion ‘no B are C’ follows validly from the premises since the overlap between B and C was filled in by the two premises.</a:t>
            </a:r>
          </a:p>
          <a:p>
            <a:endParaRPr lang="en-US" dirty="0" smtClean="0"/>
          </a:p>
          <a:p>
            <a:endParaRPr lang="en-US" dirty="0"/>
          </a:p>
        </p:txBody>
      </p:sp>
      <p:sp>
        <p:nvSpPr>
          <p:cNvPr id="4" name="Content Placeholder 3"/>
          <p:cNvSpPr>
            <a:spLocks noGrp="1"/>
          </p:cNvSpPr>
          <p:nvPr>
            <p:ph sz="half" idx="2"/>
          </p:nvPr>
        </p:nvSpPr>
        <p:spPr>
          <a:xfrm>
            <a:off x="5638800" y="1447800"/>
            <a:ext cx="3048000" cy="4678363"/>
          </a:xfrm>
        </p:spPr>
        <p:txBody>
          <a:bodyPr>
            <a:normAutofit fontScale="85000" lnSpcReduction="20000"/>
          </a:bodyPr>
          <a:lstStyle/>
          <a:p>
            <a:pPr>
              <a:buNone/>
            </a:pPr>
            <a:r>
              <a:rPr lang="en-US" dirty="0" smtClean="0"/>
              <a:t> </a:t>
            </a:r>
            <a:endParaRPr lang="en-US" dirty="0"/>
          </a:p>
        </p:txBody>
      </p:sp>
      <p:pic>
        <p:nvPicPr>
          <p:cNvPr id="6146" name="Picture 2"/>
          <p:cNvPicPr>
            <a:picLocks noChangeAspect="1" noChangeArrowheads="1"/>
          </p:cNvPicPr>
          <p:nvPr/>
        </p:nvPicPr>
        <p:blipFill>
          <a:blip r:embed="rId2"/>
          <a:srcRect/>
          <a:stretch>
            <a:fillRect/>
          </a:stretch>
        </p:blipFill>
        <p:spPr bwMode="auto">
          <a:xfrm>
            <a:off x="6400800" y="1447800"/>
            <a:ext cx="1552575" cy="14859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6324600" y="3352800"/>
            <a:ext cx="1666875" cy="1495425"/>
          </a:xfrm>
          <a:prstGeom prst="rect">
            <a:avLst/>
          </a:prstGeom>
          <a:noFill/>
          <a:ln w="9525">
            <a:noFill/>
            <a:miter lim="800000"/>
            <a:headEnd/>
            <a:tailEnd/>
          </a:ln>
          <a:effectLst/>
        </p:spPr>
      </p:pic>
      <p:sp>
        <p:nvSpPr>
          <p:cNvPr id="7" name="TextBox 6"/>
          <p:cNvSpPr txBox="1"/>
          <p:nvPr/>
        </p:nvSpPr>
        <p:spPr>
          <a:xfrm>
            <a:off x="6248400" y="1447800"/>
            <a:ext cx="317716" cy="369332"/>
          </a:xfrm>
          <a:prstGeom prst="rect">
            <a:avLst/>
          </a:prstGeom>
          <a:noFill/>
        </p:spPr>
        <p:txBody>
          <a:bodyPr wrap="none" rtlCol="0">
            <a:spAutoFit/>
          </a:bodyPr>
          <a:lstStyle/>
          <a:p>
            <a:r>
              <a:rPr lang="en-US" dirty="0" smtClean="0"/>
              <a:t>A</a:t>
            </a:r>
            <a:endParaRPr lang="en-US" dirty="0"/>
          </a:p>
        </p:txBody>
      </p:sp>
      <p:sp>
        <p:nvSpPr>
          <p:cNvPr id="8" name="TextBox 7"/>
          <p:cNvSpPr txBox="1"/>
          <p:nvPr/>
        </p:nvSpPr>
        <p:spPr>
          <a:xfrm>
            <a:off x="7772400" y="1447800"/>
            <a:ext cx="309700" cy="369332"/>
          </a:xfrm>
          <a:prstGeom prst="rect">
            <a:avLst/>
          </a:prstGeom>
          <a:noFill/>
        </p:spPr>
        <p:txBody>
          <a:bodyPr wrap="none" rtlCol="0">
            <a:spAutoFit/>
          </a:bodyPr>
          <a:lstStyle/>
          <a:p>
            <a:r>
              <a:rPr lang="en-US" dirty="0" smtClean="0"/>
              <a:t>B</a:t>
            </a:r>
            <a:endParaRPr lang="en-US" dirty="0"/>
          </a:p>
        </p:txBody>
      </p:sp>
      <p:sp>
        <p:nvSpPr>
          <p:cNvPr id="9" name="TextBox 8"/>
          <p:cNvSpPr txBox="1"/>
          <p:nvPr/>
        </p:nvSpPr>
        <p:spPr>
          <a:xfrm>
            <a:off x="7391400" y="2667000"/>
            <a:ext cx="308098" cy="369332"/>
          </a:xfrm>
          <a:prstGeom prst="rect">
            <a:avLst/>
          </a:prstGeom>
          <a:noFill/>
        </p:spPr>
        <p:txBody>
          <a:bodyPr wrap="none" rtlCol="0">
            <a:spAutoFit/>
          </a:bodyPr>
          <a:lstStyle/>
          <a:p>
            <a:r>
              <a:rPr lang="en-US" dirty="0" smtClean="0"/>
              <a:t>C</a:t>
            </a:r>
            <a:endParaRPr lang="en-US" dirty="0"/>
          </a:p>
        </p:txBody>
      </p:sp>
      <p:sp>
        <p:nvSpPr>
          <p:cNvPr id="10" name="TextBox 9"/>
          <p:cNvSpPr txBox="1"/>
          <p:nvPr/>
        </p:nvSpPr>
        <p:spPr>
          <a:xfrm>
            <a:off x="6248400" y="3352800"/>
            <a:ext cx="317716" cy="369332"/>
          </a:xfrm>
          <a:prstGeom prst="rect">
            <a:avLst/>
          </a:prstGeom>
          <a:noFill/>
        </p:spPr>
        <p:txBody>
          <a:bodyPr wrap="none" rtlCol="0">
            <a:spAutoFit/>
          </a:bodyPr>
          <a:lstStyle/>
          <a:p>
            <a:r>
              <a:rPr lang="en-US" dirty="0" smtClean="0"/>
              <a:t>A</a:t>
            </a:r>
            <a:endParaRPr lang="en-US" dirty="0"/>
          </a:p>
        </p:txBody>
      </p:sp>
      <p:sp>
        <p:nvSpPr>
          <p:cNvPr id="11" name="TextBox 10"/>
          <p:cNvSpPr txBox="1"/>
          <p:nvPr/>
        </p:nvSpPr>
        <p:spPr>
          <a:xfrm>
            <a:off x="7772400" y="3352800"/>
            <a:ext cx="309700" cy="369332"/>
          </a:xfrm>
          <a:prstGeom prst="rect">
            <a:avLst/>
          </a:prstGeom>
          <a:noFill/>
        </p:spPr>
        <p:txBody>
          <a:bodyPr wrap="none" rtlCol="0">
            <a:spAutoFit/>
          </a:bodyPr>
          <a:lstStyle/>
          <a:p>
            <a:r>
              <a:rPr lang="en-US" dirty="0" smtClean="0"/>
              <a:t>B</a:t>
            </a:r>
            <a:endParaRPr lang="en-US" dirty="0"/>
          </a:p>
        </p:txBody>
      </p:sp>
      <p:sp>
        <p:nvSpPr>
          <p:cNvPr id="12" name="TextBox 11"/>
          <p:cNvSpPr txBox="1"/>
          <p:nvPr/>
        </p:nvSpPr>
        <p:spPr>
          <a:xfrm>
            <a:off x="7391400" y="4572000"/>
            <a:ext cx="308098" cy="369332"/>
          </a:xfrm>
          <a:prstGeom prst="rect">
            <a:avLst/>
          </a:prstGeom>
          <a:noFill/>
        </p:spPr>
        <p:txBody>
          <a:bodyPr wrap="none" rtlCol="0">
            <a:spAutoFit/>
          </a:bodyPr>
          <a:lstStyle/>
          <a:p>
            <a:r>
              <a:rPr lang="en-US" dirty="0" smtClean="0"/>
              <a:t>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a:t>
            </a:r>
            <a:r>
              <a:rPr lang="en-US" dirty="0" err="1" smtClean="0"/>
              <a:t>i</a:t>
            </a:r>
            <a:r>
              <a:rPr lang="en-US" dirty="0" smtClean="0"/>
              <a:t>) and (o) Sentences</a:t>
            </a:r>
            <a:endParaRPr lang="en-US" dirty="0"/>
          </a:p>
        </p:txBody>
      </p:sp>
      <p:sp>
        <p:nvSpPr>
          <p:cNvPr id="3" name="Content Placeholder 2"/>
          <p:cNvSpPr>
            <a:spLocks noGrp="1"/>
          </p:cNvSpPr>
          <p:nvPr>
            <p:ph sz="half" idx="1"/>
          </p:nvPr>
        </p:nvSpPr>
        <p:spPr>
          <a:xfrm>
            <a:off x="457200" y="1600200"/>
            <a:ext cx="5181600" cy="4525963"/>
          </a:xfrm>
        </p:spPr>
        <p:txBody>
          <a:bodyPr>
            <a:normAutofit fontScale="85000" lnSpcReduction="10000"/>
          </a:bodyPr>
          <a:lstStyle/>
          <a:p>
            <a:pPr>
              <a:buNone/>
            </a:pPr>
            <a:r>
              <a:rPr lang="en-US" dirty="0" smtClean="0"/>
              <a:t>	For the sentences with existential import (that say that </a:t>
            </a:r>
            <a:r>
              <a:rPr lang="en-US" i="1" dirty="0" smtClean="0"/>
              <a:t>there is something somewhere</a:t>
            </a:r>
            <a:r>
              <a:rPr lang="en-US" dirty="0" smtClean="0"/>
              <a:t>) you cannot ignore the third circle.  The region that would have contained the ‘x’ on a two circle Venn Diagram has been divided into two parts and we must indicate on the diagram our uncertainty about which of those sections the ‘x’ falls into.  We’ll do that by putting the x on the line of the circle we’re unsure about (the one not mentioned in the premise).   </a:t>
            </a:r>
            <a:endParaRPr lang="en-US" dirty="0"/>
          </a:p>
        </p:txBody>
      </p:sp>
      <p:sp>
        <p:nvSpPr>
          <p:cNvPr id="4" name="Content Placeholder 3"/>
          <p:cNvSpPr>
            <a:spLocks noGrp="1"/>
          </p:cNvSpPr>
          <p:nvPr>
            <p:ph sz="half" idx="2"/>
          </p:nvPr>
        </p:nvSpPr>
        <p:spPr>
          <a:xfrm>
            <a:off x="5791200" y="1600200"/>
            <a:ext cx="2895600" cy="4876800"/>
          </a:xfrm>
        </p:spPr>
        <p:txBody>
          <a:bodyPr>
            <a:normAutofit fontScale="85000" lnSpcReduction="10000"/>
          </a:bodyPr>
          <a:lstStyle/>
          <a:p>
            <a:pPr>
              <a:buNone/>
            </a:pPr>
            <a:r>
              <a:rPr lang="en-US" dirty="0" smtClean="0">
                <a:solidFill>
                  <a:schemeClr val="accent1"/>
                </a:solidFill>
              </a:rPr>
              <a:t>Some A are B</a:t>
            </a:r>
            <a:r>
              <a:rPr lang="en-US" dirty="0" smtClean="0"/>
              <a:t>.</a:t>
            </a:r>
          </a:p>
          <a:p>
            <a:pPr>
              <a:buNone/>
            </a:pPr>
            <a:endParaRPr lang="en-US" dirty="0"/>
          </a:p>
          <a:p>
            <a:pPr>
              <a:buNone/>
            </a:pPr>
            <a:endParaRPr lang="en-US" dirty="0" smtClean="0"/>
          </a:p>
          <a:p>
            <a:pPr>
              <a:buNone/>
            </a:pPr>
            <a:endParaRPr lang="en-US" dirty="0"/>
          </a:p>
          <a:p>
            <a:pPr>
              <a:buNone/>
            </a:pPr>
            <a:r>
              <a:rPr lang="en-US" dirty="0" smtClean="0">
                <a:solidFill>
                  <a:schemeClr val="accent3"/>
                </a:solidFill>
              </a:rPr>
              <a:t>Some C are not B</a:t>
            </a:r>
            <a:r>
              <a:rPr lang="en-US" dirty="0" smtClean="0"/>
              <a:t>.</a:t>
            </a:r>
          </a:p>
          <a:p>
            <a:pPr>
              <a:buNone/>
            </a:pPr>
            <a:endParaRPr lang="en-US" dirty="0"/>
          </a:p>
          <a:p>
            <a:pPr>
              <a:buNone/>
            </a:pPr>
            <a:endParaRPr lang="en-US" dirty="0" smtClean="0"/>
          </a:p>
          <a:p>
            <a:pPr>
              <a:buNone/>
            </a:pPr>
            <a:endParaRPr lang="en-US" dirty="0"/>
          </a:p>
          <a:p>
            <a:pPr indent="0">
              <a:buNone/>
            </a:pPr>
            <a:endParaRPr lang="en-US" dirty="0"/>
          </a:p>
          <a:p>
            <a:pPr indent="0">
              <a:buNone/>
            </a:pPr>
            <a:r>
              <a:rPr lang="en-US" dirty="0" smtClean="0"/>
              <a:t>The ‘x’ goes on the line of the letter not mentioned.</a:t>
            </a:r>
            <a:endParaRPr lang="en-US" dirty="0"/>
          </a:p>
        </p:txBody>
      </p:sp>
      <p:pic>
        <p:nvPicPr>
          <p:cNvPr id="7170" name="Picture 2"/>
          <p:cNvPicPr>
            <a:picLocks noChangeAspect="1" noChangeArrowheads="1"/>
          </p:cNvPicPr>
          <p:nvPr/>
        </p:nvPicPr>
        <p:blipFill>
          <a:blip r:embed="rId2"/>
          <a:srcRect/>
          <a:stretch>
            <a:fillRect/>
          </a:stretch>
        </p:blipFill>
        <p:spPr bwMode="auto">
          <a:xfrm>
            <a:off x="6858000" y="1981200"/>
            <a:ext cx="1447800" cy="1327150"/>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7010400" y="3581400"/>
            <a:ext cx="1398346" cy="1295400"/>
          </a:xfrm>
          <a:prstGeom prst="rect">
            <a:avLst/>
          </a:prstGeom>
          <a:noFill/>
          <a:ln w="9525">
            <a:noFill/>
            <a:miter lim="800000"/>
            <a:headEnd/>
            <a:tailEnd/>
          </a:ln>
          <a:effectLst/>
        </p:spPr>
      </p:pic>
      <p:sp>
        <p:nvSpPr>
          <p:cNvPr id="7" name="TextBox 6"/>
          <p:cNvSpPr txBox="1"/>
          <p:nvPr/>
        </p:nvSpPr>
        <p:spPr>
          <a:xfrm>
            <a:off x="6705600" y="1981200"/>
            <a:ext cx="317716" cy="369332"/>
          </a:xfrm>
          <a:prstGeom prst="rect">
            <a:avLst/>
          </a:prstGeom>
          <a:noFill/>
        </p:spPr>
        <p:txBody>
          <a:bodyPr wrap="none" rtlCol="0">
            <a:spAutoFit/>
          </a:bodyPr>
          <a:lstStyle/>
          <a:p>
            <a:r>
              <a:rPr lang="en-US" dirty="0" smtClean="0"/>
              <a:t>A</a:t>
            </a:r>
            <a:endParaRPr lang="en-US" dirty="0"/>
          </a:p>
        </p:txBody>
      </p:sp>
      <p:sp>
        <p:nvSpPr>
          <p:cNvPr id="8" name="TextBox 7"/>
          <p:cNvSpPr txBox="1"/>
          <p:nvPr/>
        </p:nvSpPr>
        <p:spPr>
          <a:xfrm>
            <a:off x="6781800" y="3581400"/>
            <a:ext cx="317716" cy="369332"/>
          </a:xfrm>
          <a:prstGeom prst="rect">
            <a:avLst/>
          </a:prstGeom>
          <a:noFill/>
        </p:spPr>
        <p:txBody>
          <a:bodyPr wrap="none" rtlCol="0">
            <a:spAutoFit/>
          </a:bodyPr>
          <a:lstStyle/>
          <a:p>
            <a:r>
              <a:rPr lang="en-US" dirty="0" smtClean="0"/>
              <a:t>A</a:t>
            </a:r>
            <a:endParaRPr lang="en-US" dirty="0"/>
          </a:p>
        </p:txBody>
      </p:sp>
      <p:sp>
        <p:nvSpPr>
          <p:cNvPr id="9" name="TextBox 8"/>
          <p:cNvSpPr txBox="1"/>
          <p:nvPr/>
        </p:nvSpPr>
        <p:spPr>
          <a:xfrm>
            <a:off x="8077200" y="1905000"/>
            <a:ext cx="309700" cy="369332"/>
          </a:xfrm>
          <a:prstGeom prst="rect">
            <a:avLst/>
          </a:prstGeom>
          <a:noFill/>
        </p:spPr>
        <p:txBody>
          <a:bodyPr wrap="none" rtlCol="0">
            <a:spAutoFit/>
          </a:bodyPr>
          <a:lstStyle/>
          <a:p>
            <a:r>
              <a:rPr lang="en-US" dirty="0" smtClean="0"/>
              <a:t>B</a:t>
            </a:r>
            <a:endParaRPr lang="en-US" dirty="0"/>
          </a:p>
        </p:txBody>
      </p:sp>
      <p:sp>
        <p:nvSpPr>
          <p:cNvPr id="10" name="TextBox 9"/>
          <p:cNvSpPr txBox="1"/>
          <p:nvPr/>
        </p:nvSpPr>
        <p:spPr>
          <a:xfrm>
            <a:off x="8229600" y="3505200"/>
            <a:ext cx="309700" cy="369332"/>
          </a:xfrm>
          <a:prstGeom prst="rect">
            <a:avLst/>
          </a:prstGeom>
          <a:noFill/>
        </p:spPr>
        <p:txBody>
          <a:bodyPr wrap="square" rtlCol="0">
            <a:spAutoFit/>
          </a:bodyPr>
          <a:lstStyle/>
          <a:p>
            <a:r>
              <a:rPr lang="en-US" dirty="0" smtClean="0"/>
              <a:t>B</a:t>
            </a:r>
            <a:endParaRPr lang="en-US" dirty="0"/>
          </a:p>
        </p:txBody>
      </p:sp>
      <p:sp>
        <p:nvSpPr>
          <p:cNvPr id="11" name="TextBox 10"/>
          <p:cNvSpPr txBox="1"/>
          <p:nvPr/>
        </p:nvSpPr>
        <p:spPr>
          <a:xfrm>
            <a:off x="7924800" y="2895600"/>
            <a:ext cx="308098" cy="369332"/>
          </a:xfrm>
          <a:prstGeom prst="rect">
            <a:avLst/>
          </a:prstGeom>
          <a:noFill/>
        </p:spPr>
        <p:txBody>
          <a:bodyPr wrap="none" rtlCol="0">
            <a:spAutoFit/>
          </a:bodyPr>
          <a:lstStyle/>
          <a:p>
            <a:r>
              <a:rPr lang="en-US" dirty="0" smtClean="0"/>
              <a:t>C</a:t>
            </a:r>
            <a:endParaRPr lang="en-US" dirty="0"/>
          </a:p>
        </p:txBody>
      </p:sp>
      <p:sp>
        <p:nvSpPr>
          <p:cNvPr id="12" name="TextBox 11"/>
          <p:cNvSpPr txBox="1"/>
          <p:nvPr/>
        </p:nvSpPr>
        <p:spPr>
          <a:xfrm>
            <a:off x="7924800" y="4648200"/>
            <a:ext cx="308098" cy="369332"/>
          </a:xfrm>
          <a:prstGeom prst="rect">
            <a:avLst/>
          </a:prstGeom>
          <a:noFill/>
        </p:spPr>
        <p:txBody>
          <a:bodyPr wrap="none" rtlCol="0">
            <a:spAutoFit/>
          </a:bodyPr>
          <a:lstStyle/>
          <a:p>
            <a:r>
              <a:rPr lang="en-US" dirty="0" smtClean="0"/>
              <a:t>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Putting Them Together</a:t>
            </a:r>
            <a:endParaRPr lang="en-US" dirty="0"/>
          </a:p>
        </p:txBody>
      </p:sp>
      <p:sp>
        <p:nvSpPr>
          <p:cNvPr id="3" name="Content Placeholder 2"/>
          <p:cNvSpPr>
            <a:spLocks noGrp="1"/>
          </p:cNvSpPr>
          <p:nvPr>
            <p:ph sz="half" idx="1"/>
          </p:nvPr>
        </p:nvSpPr>
        <p:spPr>
          <a:xfrm>
            <a:off x="457200" y="1219200"/>
            <a:ext cx="5181600" cy="4906963"/>
          </a:xfrm>
        </p:spPr>
        <p:txBody>
          <a:bodyPr>
            <a:normAutofit fontScale="85000" lnSpcReduction="10000"/>
          </a:bodyPr>
          <a:lstStyle/>
          <a:p>
            <a:r>
              <a:rPr lang="en-US" dirty="0" smtClean="0"/>
              <a:t>Consider the argument:</a:t>
            </a:r>
          </a:p>
          <a:p>
            <a:pPr lvl="2">
              <a:buNone/>
            </a:pPr>
            <a:r>
              <a:rPr lang="en-US" dirty="0" smtClean="0">
                <a:solidFill>
                  <a:schemeClr val="accent1"/>
                </a:solidFill>
              </a:rPr>
              <a:t>Some A are B.</a:t>
            </a:r>
          </a:p>
          <a:p>
            <a:pPr lvl="2">
              <a:buNone/>
            </a:pPr>
            <a:r>
              <a:rPr lang="en-US" dirty="0" smtClean="0">
                <a:solidFill>
                  <a:schemeClr val="accent3"/>
                </a:solidFill>
              </a:rPr>
              <a:t>All B are C.</a:t>
            </a:r>
          </a:p>
          <a:p>
            <a:pPr lvl="2">
              <a:buNone/>
            </a:pPr>
            <a:r>
              <a:rPr lang="en-US" dirty="0" smtClean="0"/>
              <a:t>So, some B are C.</a:t>
            </a:r>
          </a:p>
          <a:p>
            <a:r>
              <a:rPr lang="en-US" dirty="0" smtClean="0"/>
              <a:t>To check for validity, represent the premises on a Venn Diagram and then look to see if the conclusion is contained on the diagram.</a:t>
            </a:r>
          </a:p>
          <a:p>
            <a:r>
              <a:rPr lang="en-US" dirty="0" smtClean="0"/>
              <a:t>Since the first premise puts an ‘x’ on a line (meaning the ‘x’ might be on either side of the line) and the second premise says that one side of the line is empty, move the ‘x’ to the only open side of the line.</a:t>
            </a:r>
          </a:p>
          <a:p>
            <a:endParaRPr lang="en-US" dirty="0" smtClean="0"/>
          </a:p>
        </p:txBody>
      </p:sp>
      <p:sp>
        <p:nvSpPr>
          <p:cNvPr id="4" name="Content Placeholder 3"/>
          <p:cNvSpPr>
            <a:spLocks noGrp="1"/>
          </p:cNvSpPr>
          <p:nvPr>
            <p:ph sz="half" idx="2"/>
          </p:nvPr>
        </p:nvSpPr>
        <p:spPr>
          <a:xfrm>
            <a:off x="5943600" y="1219200"/>
            <a:ext cx="2743200" cy="4906963"/>
          </a:xfrm>
        </p:spPr>
        <p:txBody>
          <a:bodyPr>
            <a:normAutofit fontScale="85000" lnSpcReduction="10000"/>
          </a:bodyPr>
          <a:lstStyle/>
          <a:p>
            <a:pPr>
              <a:buNone/>
            </a:pPr>
            <a:r>
              <a:rPr lang="en-US" dirty="0" smtClean="0"/>
              <a:t> </a:t>
            </a: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a:p>
        </p:txBody>
      </p:sp>
      <p:cxnSp>
        <p:nvCxnSpPr>
          <p:cNvPr id="6" name="Straight Connector 5"/>
          <p:cNvCxnSpPr/>
          <p:nvPr/>
        </p:nvCxnSpPr>
        <p:spPr>
          <a:xfrm>
            <a:off x="1447800" y="2209800"/>
            <a:ext cx="9906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8194" name="Picture 2"/>
          <p:cNvPicPr>
            <a:picLocks noChangeAspect="1" noChangeArrowheads="1"/>
          </p:cNvPicPr>
          <p:nvPr/>
        </p:nvPicPr>
        <p:blipFill>
          <a:blip r:embed="rId2"/>
          <a:srcRect/>
          <a:stretch>
            <a:fillRect/>
          </a:stretch>
        </p:blipFill>
        <p:spPr bwMode="auto">
          <a:xfrm>
            <a:off x="6400800" y="1447800"/>
            <a:ext cx="1600200" cy="1466850"/>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6477000" y="3124200"/>
            <a:ext cx="1600200" cy="1438275"/>
          </a:xfrm>
          <a:prstGeom prst="rect">
            <a:avLst/>
          </a:prstGeom>
          <a:noFill/>
          <a:ln w="9525">
            <a:noFill/>
            <a:miter lim="800000"/>
            <a:headEnd/>
            <a:tailEnd/>
          </a:ln>
          <a:effectLst/>
        </p:spPr>
      </p:pic>
      <p:sp>
        <p:nvSpPr>
          <p:cNvPr id="9" name="TextBox 8"/>
          <p:cNvSpPr txBox="1"/>
          <p:nvPr/>
        </p:nvSpPr>
        <p:spPr>
          <a:xfrm>
            <a:off x="5715000" y="4648200"/>
            <a:ext cx="3174715" cy="1754326"/>
          </a:xfrm>
          <a:prstGeom prst="rect">
            <a:avLst/>
          </a:prstGeom>
          <a:noFill/>
        </p:spPr>
        <p:txBody>
          <a:bodyPr wrap="square" rtlCol="0">
            <a:spAutoFit/>
          </a:bodyPr>
          <a:lstStyle/>
          <a:p>
            <a:r>
              <a:rPr lang="en-US" dirty="0" smtClean="0"/>
              <a:t>An ‘x’ in the middle means that</a:t>
            </a:r>
          </a:p>
          <a:p>
            <a:r>
              <a:rPr lang="en-US" dirty="0" smtClean="0"/>
              <a:t>There is something in the overlap between B and C.  So the conclusion must be true if the premises are.  So the argument is valid.</a:t>
            </a:r>
            <a:endParaRPr lang="en-US" dirty="0"/>
          </a:p>
        </p:txBody>
      </p:sp>
      <p:sp>
        <p:nvSpPr>
          <p:cNvPr id="10" name="TextBox 9"/>
          <p:cNvSpPr txBox="1"/>
          <p:nvPr/>
        </p:nvSpPr>
        <p:spPr>
          <a:xfrm>
            <a:off x="6248400" y="1447800"/>
            <a:ext cx="317716" cy="369332"/>
          </a:xfrm>
          <a:prstGeom prst="rect">
            <a:avLst/>
          </a:prstGeom>
          <a:noFill/>
        </p:spPr>
        <p:txBody>
          <a:bodyPr wrap="none" rtlCol="0">
            <a:spAutoFit/>
          </a:bodyPr>
          <a:lstStyle/>
          <a:p>
            <a:r>
              <a:rPr lang="en-US" dirty="0" smtClean="0"/>
              <a:t>A</a:t>
            </a:r>
            <a:endParaRPr lang="en-US" dirty="0"/>
          </a:p>
        </p:txBody>
      </p:sp>
      <p:sp>
        <p:nvSpPr>
          <p:cNvPr id="11" name="TextBox 10"/>
          <p:cNvSpPr txBox="1"/>
          <p:nvPr/>
        </p:nvSpPr>
        <p:spPr>
          <a:xfrm>
            <a:off x="7772400" y="1447800"/>
            <a:ext cx="309700" cy="369332"/>
          </a:xfrm>
          <a:prstGeom prst="rect">
            <a:avLst/>
          </a:prstGeom>
          <a:noFill/>
        </p:spPr>
        <p:txBody>
          <a:bodyPr wrap="none" rtlCol="0">
            <a:spAutoFit/>
          </a:bodyPr>
          <a:lstStyle/>
          <a:p>
            <a:r>
              <a:rPr lang="en-US" dirty="0" smtClean="0"/>
              <a:t>B</a:t>
            </a:r>
            <a:endParaRPr lang="en-US" dirty="0"/>
          </a:p>
        </p:txBody>
      </p:sp>
      <p:sp>
        <p:nvSpPr>
          <p:cNvPr id="12" name="TextBox 11"/>
          <p:cNvSpPr txBox="1"/>
          <p:nvPr/>
        </p:nvSpPr>
        <p:spPr>
          <a:xfrm>
            <a:off x="7543800" y="2514600"/>
            <a:ext cx="308098" cy="369332"/>
          </a:xfrm>
          <a:prstGeom prst="rect">
            <a:avLst/>
          </a:prstGeom>
          <a:noFill/>
        </p:spPr>
        <p:txBody>
          <a:bodyPr wrap="none" rtlCol="0">
            <a:spAutoFit/>
          </a:bodyPr>
          <a:lstStyle/>
          <a:p>
            <a:r>
              <a:rPr lang="en-US" dirty="0" smtClean="0"/>
              <a:t>C</a:t>
            </a:r>
            <a:endParaRPr lang="en-US" dirty="0"/>
          </a:p>
        </p:txBody>
      </p:sp>
      <p:sp>
        <p:nvSpPr>
          <p:cNvPr id="13" name="TextBox 12"/>
          <p:cNvSpPr txBox="1"/>
          <p:nvPr/>
        </p:nvSpPr>
        <p:spPr>
          <a:xfrm>
            <a:off x="6400800" y="3048000"/>
            <a:ext cx="317716" cy="369332"/>
          </a:xfrm>
          <a:prstGeom prst="rect">
            <a:avLst/>
          </a:prstGeom>
          <a:noFill/>
        </p:spPr>
        <p:txBody>
          <a:bodyPr wrap="none" rtlCol="0">
            <a:spAutoFit/>
          </a:bodyPr>
          <a:lstStyle/>
          <a:p>
            <a:r>
              <a:rPr lang="en-US" dirty="0" smtClean="0"/>
              <a:t>A</a:t>
            </a:r>
            <a:endParaRPr lang="en-US" dirty="0"/>
          </a:p>
        </p:txBody>
      </p:sp>
      <p:sp>
        <p:nvSpPr>
          <p:cNvPr id="15" name="TextBox 14"/>
          <p:cNvSpPr txBox="1"/>
          <p:nvPr/>
        </p:nvSpPr>
        <p:spPr>
          <a:xfrm>
            <a:off x="7772400" y="3048000"/>
            <a:ext cx="309700" cy="369332"/>
          </a:xfrm>
          <a:prstGeom prst="rect">
            <a:avLst/>
          </a:prstGeom>
          <a:noFill/>
        </p:spPr>
        <p:txBody>
          <a:bodyPr wrap="none" rtlCol="0">
            <a:spAutoFit/>
          </a:bodyPr>
          <a:lstStyle/>
          <a:p>
            <a:r>
              <a:rPr lang="en-US" dirty="0" smtClean="0"/>
              <a:t>B</a:t>
            </a:r>
            <a:endParaRPr lang="en-US" dirty="0"/>
          </a:p>
        </p:txBody>
      </p:sp>
      <p:sp>
        <p:nvSpPr>
          <p:cNvPr id="16" name="TextBox 15"/>
          <p:cNvSpPr txBox="1"/>
          <p:nvPr/>
        </p:nvSpPr>
        <p:spPr>
          <a:xfrm>
            <a:off x="7543800" y="4267200"/>
            <a:ext cx="308098" cy="369332"/>
          </a:xfrm>
          <a:prstGeom prst="rect">
            <a:avLst/>
          </a:prstGeom>
          <a:noFill/>
        </p:spPr>
        <p:txBody>
          <a:bodyPr wrap="none" rtlCol="0">
            <a:spAutoFit/>
          </a:bodyPr>
          <a:lstStyle/>
          <a:p>
            <a:r>
              <a:rPr lang="en-US" dirty="0" smtClean="0"/>
              <a:t>C</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An Example</a:t>
            </a:r>
            <a:endParaRPr lang="en-US" dirty="0"/>
          </a:p>
        </p:txBody>
      </p:sp>
      <p:sp>
        <p:nvSpPr>
          <p:cNvPr id="3" name="Content Placeholder 2"/>
          <p:cNvSpPr>
            <a:spLocks noGrp="1"/>
          </p:cNvSpPr>
          <p:nvPr>
            <p:ph sz="half" idx="1"/>
          </p:nvPr>
        </p:nvSpPr>
        <p:spPr>
          <a:xfrm>
            <a:off x="457200" y="1371600"/>
            <a:ext cx="5105400" cy="4754563"/>
          </a:xfrm>
        </p:spPr>
        <p:txBody>
          <a:bodyPr>
            <a:normAutofit/>
          </a:bodyPr>
          <a:lstStyle/>
          <a:p>
            <a:r>
              <a:rPr lang="en-US" dirty="0" smtClean="0"/>
              <a:t>No merchants want to lose customers.  Everyone who is openly unfair wants to lose customers.  So no merchants are openly unfair.</a:t>
            </a:r>
          </a:p>
          <a:p>
            <a:r>
              <a:rPr lang="en-US" dirty="0" smtClean="0"/>
              <a:t>In standard form:</a:t>
            </a:r>
          </a:p>
          <a:p>
            <a:pPr lvl="1">
              <a:buNone/>
            </a:pPr>
            <a:r>
              <a:rPr lang="en-US" dirty="0" smtClean="0">
                <a:solidFill>
                  <a:schemeClr val="accent1"/>
                </a:solidFill>
              </a:rPr>
              <a:t>No M are W.</a:t>
            </a:r>
          </a:p>
          <a:p>
            <a:pPr lvl="1">
              <a:buNone/>
            </a:pPr>
            <a:r>
              <a:rPr lang="en-US" dirty="0" smtClean="0">
                <a:solidFill>
                  <a:schemeClr val="accent3"/>
                </a:solidFill>
              </a:rPr>
              <a:t>All O are W.</a:t>
            </a:r>
          </a:p>
          <a:p>
            <a:pPr lvl="1">
              <a:buNone/>
            </a:pPr>
            <a:r>
              <a:rPr lang="en-US" dirty="0" smtClean="0"/>
              <a:t>No M are O.</a:t>
            </a:r>
            <a:endParaRPr lang="en-US" dirty="0"/>
          </a:p>
        </p:txBody>
      </p:sp>
      <p:sp>
        <p:nvSpPr>
          <p:cNvPr id="4" name="Content Placeholder 3"/>
          <p:cNvSpPr>
            <a:spLocks noGrp="1"/>
          </p:cNvSpPr>
          <p:nvPr>
            <p:ph sz="half" idx="2"/>
          </p:nvPr>
        </p:nvSpPr>
        <p:spPr>
          <a:xfrm>
            <a:off x="5715000" y="1371600"/>
            <a:ext cx="2971800" cy="4754563"/>
          </a:xfrm>
        </p:spPr>
        <p:txBody>
          <a:bodyPr>
            <a:normAutofit/>
          </a:bodyPr>
          <a:lstStyle/>
          <a:p>
            <a:pPr>
              <a:buNone/>
            </a:pPr>
            <a:r>
              <a:rPr lang="en-US" dirty="0" smtClean="0"/>
              <a:t> </a:t>
            </a:r>
            <a:endParaRPr lang="en-US" dirty="0"/>
          </a:p>
          <a:p>
            <a:endParaRPr lang="en-US" dirty="0" smtClean="0"/>
          </a:p>
          <a:p>
            <a:endParaRPr lang="en-US" dirty="0"/>
          </a:p>
          <a:p>
            <a:pPr>
              <a:buNone/>
            </a:pPr>
            <a:endParaRPr lang="en-US" dirty="0" smtClean="0"/>
          </a:p>
        </p:txBody>
      </p:sp>
      <p:cxnSp>
        <p:nvCxnSpPr>
          <p:cNvPr id="6" name="Straight Connector 5"/>
          <p:cNvCxnSpPr/>
          <p:nvPr/>
        </p:nvCxnSpPr>
        <p:spPr>
          <a:xfrm>
            <a:off x="990600" y="4953000"/>
            <a:ext cx="10668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218" name="Picture 2"/>
          <p:cNvPicPr>
            <a:picLocks noChangeAspect="1" noChangeArrowheads="1"/>
          </p:cNvPicPr>
          <p:nvPr/>
        </p:nvPicPr>
        <p:blipFill>
          <a:blip r:embed="rId2"/>
          <a:srcRect/>
          <a:stretch>
            <a:fillRect/>
          </a:stretch>
        </p:blipFill>
        <p:spPr bwMode="auto">
          <a:xfrm>
            <a:off x="6400800" y="2590800"/>
            <a:ext cx="1581150" cy="1419225"/>
          </a:xfrm>
          <a:prstGeom prst="rect">
            <a:avLst/>
          </a:prstGeom>
          <a:noFill/>
          <a:ln w="9525">
            <a:noFill/>
            <a:miter lim="800000"/>
            <a:headEnd/>
            <a:tailEnd/>
          </a:ln>
          <a:effectLst/>
        </p:spPr>
      </p:pic>
      <p:sp>
        <p:nvSpPr>
          <p:cNvPr id="8" name="TextBox 7"/>
          <p:cNvSpPr txBox="1"/>
          <p:nvPr/>
        </p:nvSpPr>
        <p:spPr>
          <a:xfrm>
            <a:off x="5791200" y="4419600"/>
            <a:ext cx="3048000" cy="1754326"/>
          </a:xfrm>
          <a:prstGeom prst="rect">
            <a:avLst/>
          </a:prstGeom>
          <a:noFill/>
        </p:spPr>
        <p:txBody>
          <a:bodyPr wrap="square" rtlCol="0">
            <a:spAutoFit/>
          </a:bodyPr>
          <a:lstStyle/>
          <a:p>
            <a:r>
              <a:rPr lang="en-US" dirty="0" smtClean="0"/>
              <a:t>Then look for the conclusion.  Since the football between M and O is shaded and that’s what the conclusion requires, the argument is valid.</a:t>
            </a:r>
          </a:p>
          <a:p>
            <a:endParaRPr lang="en-US" dirty="0"/>
          </a:p>
        </p:txBody>
      </p:sp>
      <p:sp>
        <p:nvSpPr>
          <p:cNvPr id="9" name="TextBox 8"/>
          <p:cNvSpPr txBox="1"/>
          <p:nvPr/>
        </p:nvSpPr>
        <p:spPr>
          <a:xfrm>
            <a:off x="5867400" y="1676400"/>
            <a:ext cx="2590800" cy="646331"/>
          </a:xfrm>
          <a:prstGeom prst="rect">
            <a:avLst/>
          </a:prstGeom>
          <a:noFill/>
        </p:spPr>
        <p:txBody>
          <a:bodyPr wrap="square" rtlCol="0">
            <a:spAutoFit/>
          </a:bodyPr>
          <a:lstStyle/>
          <a:p>
            <a:r>
              <a:rPr lang="en-US" dirty="0" smtClean="0"/>
              <a:t>Symbolize the premises:</a:t>
            </a:r>
          </a:p>
          <a:p>
            <a:endParaRPr lang="en-US" dirty="0"/>
          </a:p>
        </p:txBody>
      </p:sp>
      <p:sp>
        <p:nvSpPr>
          <p:cNvPr id="10" name="TextBox 9"/>
          <p:cNvSpPr txBox="1"/>
          <p:nvPr/>
        </p:nvSpPr>
        <p:spPr>
          <a:xfrm>
            <a:off x="6172200" y="2514600"/>
            <a:ext cx="381836" cy="369332"/>
          </a:xfrm>
          <a:prstGeom prst="rect">
            <a:avLst/>
          </a:prstGeom>
          <a:noFill/>
        </p:spPr>
        <p:txBody>
          <a:bodyPr wrap="none" rtlCol="0">
            <a:spAutoFit/>
          </a:bodyPr>
          <a:lstStyle/>
          <a:p>
            <a:r>
              <a:rPr lang="en-US" dirty="0" smtClean="0"/>
              <a:t>M</a:t>
            </a:r>
            <a:endParaRPr lang="en-US" dirty="0"/>
          </a:p>
        </p:txBody>
      </p:sp>
      <p:sp>
        <p:nvSpPr>
          <p:cNvPr id="11" name="TextBox 10"/>
          <p:cNvSpPr txBox="1"/>
          <p:nvPr/>
        </p:nvSpPr>
        <p:spPr>
          <a:xfrm>
            <a:off x="7772400" y="2514600"/>
            <a:ext cx="389850" cy="369332"/>
          </a:xfrm>
          <a:prstGeom prst="rect">
            <a:avLst/>
          </a:prstGeom>
          <a:noFill/>
        </p:spPr>
        <p:txBody>
          <a:bodyPr wrap="none" rtlCol="0">
            <a:spAutoFit/>
          </a:bodyPr>
          <a:lstStyle/>
          <a:p>
            <a:r>
              <a:rPr lang="en-US" dirty="0" smtClean="0"/>
              <a:t>W</a:t>
            </a:r>
            <a:endParaRPr lang="en-US" dirty="0"/>
          </a:p>
        </p:txBody>
      </p:sp>
      <p:sp>
        <p:nvSpPr>
          <p:cNvPr id="12" name="TextBox 11"/>
          <p:cNvSpPr txBox="1"/>
          <p:nvPr/>
        </p:nvSpPr>
        <p:spPr>
          <a:xfrm>
            <a:off x="7467600" y="3733800"/>
            <a:ext cx="336952" cy="369332"/>
          </a:xfrm>
          <a:prstGeom prst="rect">
            <a:avLst/>
          </a:prstGeom>
          <a:noFill/>
        </p:spPr>
        <p:txBody>
          <a:bodyPr wrap="none" rtlCol="0">
            <a:spAutoFit/>
          </a:bodyPr>
          <a:lstStyle/>
          <a:p>
            <a:r>
              <a:rPr lang="en-US" dirty="0" smtClean="0"/>
              <a:t>O</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Another Example</a:t>
            </a:r>
            <a:endParaRPr lang="en-US" dirty="0"/>
          </a:p>
        </p:txBody>
      </p:sp>
      <p:sp>
        <p:nvSpPr>
          <p:cNvPr id="3" name="Content Placeholder 2"/>
          <p:cNvSpPr>
            <a:spLocks noGrp="1"/>
          </p:cNvSpPr>
          <p:nvPr>
            <p:ph sz="half" idx="1"/>
          </p:nvPr>
        </p:nvSpPr>
        <p:spPr>
          <a:xfrm>
            <a:off x="457200" y="1295400"/>
            <a:ext cx="5029200" cy="4830763"/>
          </a:xfrm>
        </p:spPr>
        <p:txBody>
          <a:bodyPr>
            <a:normAutofit/>
          </a:bodyPr>
          <a:lstStyle/>
          <a:p>
            <a:r>
              <a:rPr lang="en-US" dirty="0" smtClean="0"/>
              <a:t>Some pyramid schemes are illegal.  Everything that </a:t>
            </a:r>
            <a:r>
              <a:rPr lang="en-US" dirty="0" err="1" smtClean="0"/>
              <a:t>Madoff</a:t>
            </a:r>
            <a:r>
              <a:rPr lang="en-US" dirty="0" smtClean="0"/>
              <a:t> did was illegal.  So some of what </a:t>
            </a:r>
            <a:r>
              <a:rPr lang="en-US" dirty="0" err="1" smtClean="0"/>
              <a:t>Madoff</a:t>
            </a:r>
            <a:r>
              <a:rPr lang="en-US" dirty="0" smtClean="0"/>
              <a:t> did was a pyramid scheme. </a:t>
            </a:r>
          </a:p>
          <a:p>
            <a:r>
              <a:rPr lang="en-US" dirty="0" smtClean="0"/>
              <a:t>In standard form:</a:t>
            </a:r>
          </a:p>
          <a:p>
            <a:pPr lvl="1">
              <a:buNone/>
            </a:pPr>
            <a:r>
              <a:rPr lang="en-US" dirty="0" smtClean="0">
                <a:solidFill>
                  <a:schemeClr val="accent1"/>
                </a:solidFill>
              </a:rPr>
              <a:t>Some P are I.</a:t>
            </a:r>
          </a:p>
          <a:p>
            <a:pPr lvl="1">
              <a:buNone/>
            </a:pPr>
            <a:r>
              <a:rPr lang="en-US" dirty="0" smtClean="0">
                <a:solidFill>
                  <a:schemeClr val="accent3"/>
                </a:solidFill>
              </a:rPr>
              <a:t>All M are I.</a:t>
            </a:r>
          </a:p>
          <a:p>
            <a:pPr lvl="1">
              <a:buNone/>
            </a:pPr>
            <a:r>
              <a:rPr lang="en-US" dirty="0" smtClean="0"/>
              <a:t>So, some M are P. </a:t>
            </a:r>
          </a:p>
        </p:txBody>
      </p:sp>
      <p:sp>
        <p:nvSpPr>
          <p:cNvPr id="4" name="Content Placeholder 3"/>
          <p:cNvSpPr>
            <a:spLocks noGrp="1"/>
          </p:cNvSpPr>
          <p:nvPr>
            <p:ph sz="half" idx="2"/>
          </p:nvPr>
        </p:nvSpPr>
        <p:spPr>
          <a:xfrm>
            <a:off x="5715000" y="1295400"/>
            <a:ext cx="2971800" cy="4830763"/>
          </a:xfrm>
        </p:spPr>
        <p:txBody>
          <a:bodyPr>
            <a:normAutofit/>
          </a:bodyPr>
          <a:lstStyle/>
          <a:p>
            <a:pPr>
              <a:buNone/>
            </a:pPr>
            <a:r>
              <a:rPr lang="en-US" dirty="0" smtClean="0"/>
              <a:t> </a:t>
            </a:r>
            <a:endParaRPr lang="en-US" dirty="0"/>
          </a:p>
        </p:txBody>
      </p:sp>
      <p:pic>
        <p:nvPicPr>
          <p:cNvPr id="10242" name="Picture 2"/>
          <p:cNvPicPr>
            <a:picLocks noChangeAspect="1" noChangeArrowheads="1"/>
          </p:cNvPicPr>
          <p:nvPr/>
        </p:nvPicPr>
        <p:blipFill>
          <a:blip r:embed="rId2"/>
          <a:srcRect/>
          <a:stretch>
            <a:fillRect/>
          </a:stretch>
        </p:blipFill>
        <p:spPr bwMode="auto">
          <a:xfrm>
            <a:off x="6705600" y="1676400"/>
            <a:ext cx="1581150" cy="1438275"/>
          </a:xfrm>
          <a:prstGeom prst="rect">
            <a:avLst/>
          </a:prstGeom>
          <a:noFill/>
          <a:ln w="9525">
            <a:noFill/>
            <a:miter lim="800000"/>
            <a:headEnd/>
            <a:tailEnd/>
          </a:ln>
          <a:effectLst/>
        </p:spPr>
      </p:pic>
      <p:sp>
        <p:nvSpPr>
          <p:cNvPr id="6" name="TextBox 5"/>
          <p:cNvSpPr txBox="1"/>
          <p:nvPr/>
        </p:nvSpPr>
        <p:spPr>
          <a:xfrm>
            <a:off x="4953000" y="3352800"/>
            <a:ext cx="3886200" cy="2862322"/>
          </a:xfrm>
          <a:prstGeom prst="rect">
            <a:avLst/>
          </a:prstGeom>
          <a:noFill/>
        </p:spPr>
        <p:txBody>
          <a:bodyPr wrap="square" rtlCol="0">
            <a:spAutoFit/>
          </a:bodyPr>
          <a:lstStyle/>
          <a:p>
            <a:r>
              <a:rPr lang="en-US" dirty="0" smtClean="0"/>
              <a:t>For the conclusion to be required by the premises there would have to be an ‘x’ in the overlap between M and P.  The ‘x’ that’s on the M boundary might be in that region but it might not; we’re not sure—that’s why we put it on the boundary.  So the premises don’t guarantee the conclusion and this argument is invalid.</a:t>
            </a:r>
          </a:p>
          <a:p>
            <a:endParaRPr lang="en-US" dirty="0"/>
          </a:p>
        </p:txBody>
      </p:sp>
      <p:cxnSp>
        <p:nvCxnSpPr>
          <p:cNvPr id="8" name="Straight Connector 7"/>
          <p:cNvCxnSpPr/>
          <p:nvPr/>
        </p:nvCxnSpPr>
        <p:spPr>
          <a:xfrm>
            <a:off x="1066800" y="4876800"/>
            <a:ext cx="1143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553200" y="1676400"/>
            <a:ext cx="303288" cy="369332"/>
          </a:xfrm>
          <a:prstGeom prst="rect">
            <a:avLst/>
          </a:prstGeom>
          <a:noFill/>
        </p:spPr>
        <p:txBody>
          <a:bodyPr wrap="none" rtlCol="0">
            <a:spAutoFit/>
          </a:bodyPr>
          <a:lstStyle/>
          <a:p>
            <a:r>
              <a:rPr lang="en-US" dirty="0" smtClean="0"/>
              <a:t>P</a:t>
            </a:r>
            <a:endParaRPr lang="en-US" dirty="0"/>
          </a:p>
        </p:txBody>
      </p:sp>
      <p:sp>
        <p:nvSpPr>
          <p:cNvPr id="10" name="TextBox 9"/>
          <p:cNvSpPr txBox="1"/>
          <p:nvPr/>
        </p:nvSpPr>
        <p:spPr>
          <a:xfrm>
            <a:off x="8153400" y="1676400"/>
            <a:ext cx="242374" cy="369332"/>
          </a:xfrm>
          <a:prstGeom prst="rect">
            <a:avLst/>
          </a:prstGeom>
          <a:noFill/>
        </p:spPr>
        <p:txBody>
          <a:bodyPr wrap="none" rtlCol="0">
            <a:spAutoFit/>
          </a:bodyPr>
          <a:lstStyle/>
          <a:p>
            <a:r>
              <a:rPr lang="en-US" dirty="0" smtClean="0"/>
              <a:t>I</a:t>
            </a:r>
            <a:endParaRPr lang="en-US" dirty="0"/>
          </a:p>
        </p:txBody>
      </p:sp>
      <p:sp>
        <p:nvSpPr>
          <p:cNvPr id="11" name="TextBox 10"/>
          <p:cNvSpPr txBox="1"/>
          <p:nvPr/>
        </p:nvSpPr>
        <p:spPr>
          <a:xfrm>
            <a:off x="7848600" y="2819400"/>
            <a:ext cx="381836" cy="369332"/>
          </a:xfrm>
          <a:prstGeom prst="rect">
            <a:avLst/>
          </a:prstGeom>
          <a:noFill/>
        </p:spPr>
        <p:txBody>
          <a:bodyPr wrap="none" rtlCol="0">
            <a:spAutoFit/>
          </a:bodyPr>
          <a:lstStyle/>
          <a:p>
            <a:r>
              <a:rPr lang="en-US" dirty="0" smtClean="0"/>
              <a:t>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Categorical Arguments</a:t>
            </a:r>
            <a:endParaRPr lang="en-US" dirty="0"/>
          </a:p>
        </p:txBody>
      </p:sp>
      <p:sp>
        <p:nvSpPr>
          <p:cNvPr id="3" name="Content Placeholder 2"/>
          <p:cNvSpPr>
            <a:spLocks noGrp="1"/>
          </p:cNvSpPr>
          <p:nvPr>
            <p:ph idx="1"/>
          </p:nvPr>
        </p:nvSpPr>
        <p:spPr>
          <a:xfrm>
            <a:off x="304800" y="990600"/>
            <a:ext cx="8610600" cy="5638800"/>
          </a:xfrm>
        </p:spPr>
        <p:txBody>
          <a:bodyPr>
            <a:normAutofit fontScale="62500" lnSpcReduction="20000"/>
          </a:bodyPr>
          <a:lstStyle/>
          <a:p>
            <a:r>
              <a:rPr lang="en-US" dirty="0" smtClean="0"/>
              <a:t>In contrast with the kind of arguments we’ve considered so far, categorical arguments are valid by virtue of the relationship between the groups involved. </a:t>
            </a:r>
          </a:p>
          <a:p>
            <a:endParaRPr lang="en-US" dirty="0" smtClean="0"/>
          </a:p>
          <a:p>
            <a:r>
              <a:rPr lang="en-US" dirty="0" smtClean="0"/>
              <a:t>Consider the argument:</a:t>
            </a:r>
          </a:p>
          <a:p>
            <a:pPr>
              <a:buNone/>
            </a:pPr>
            <a:r>
              <a:rPr lang="en-US" dirty="0"/>
              <a:t>	</a:t>
            </a:r>
            <a:r>
              <a:rPr lang="en-US" dirty="0" smtClean="0"/>
              <a:t>(1)  If Al gets the job then Barb won’t and I think that Barb will get it.  So, Al won’t get it.</a:t>
            </a:r>
          </a:p>
          <a:p>
            <a:pPr>
              <a:buNone/>
            </a:pPr>
            <a:r>
              <a:rPr lang="en-US" dirty="0" smtClean="0"/>
              <a:t>That argument is valid (can you show that it is with a truth table?) because of the way the </a:t>
            </a:r>
            <a:r>
              <a:rPr lang="en-US" dirty="0" smtClean="0">
                <a:solidFill>
                  <a:schemeClr val="accent1"/>
                </a:solidFill>
              </a:rPr>
              <a:t>SENTENCES</a:t>
            </a:r>
            <a:r>
              <a:rPr lang="en-US" dirty="0" smtClean="0"/>
              <a:t> are related.  ‘Al gets the job’ and ‘Barb won’t’ could be replaced with any declarative sentences and the argument would still be valid.</a:t>
            </a:r>
          </a:p>
          <a:p>
            <a:endParaRPr lang="en-US" dirty="0" smtClean="0"/>
          </a:p>
          <a:p>
            <a:r>
              <a:rPr lang="en-US" dirty="0" smtClean="0"/>
              <a:t>Now consider a different argument: </a:t>
            </a:r>
          </a:p>
          <a:p>
            <a:pPr>
              <a:buNone/>
            </a:pPr>
            <a:r>
              <a:rPr lang="en-US" dirty="0" smtClean="0"/>
              <a:t>	(2)  All consumers are expected utility </a:t>
            </a:r>
            <a:r>
              <a:rPr lang="en-US" dirty="0" err="1" smtClean="0"/>
              <a:t>maximizers</a:t>
            </a:r>
            <a:r>
              <a:rPr lang="en-US" dirty="0" smtClean="0"/>
              <a:t> and all expected utility </a:t>
            </a:r>
            <a:r>
              <a:rPr lang="en-US" dirty="0" err="1" smtClean="0"/>
              <a:t>maximizers</a:t>
            </a:r>
            <a:r>
              <a:rPr lang="en-US" dirty="0" smtClean="0"/>
              <a:t> are perfectly rational.  So all consumers are perfectly rational. </a:t>
            </a:r>
          </a:p>
          <a:p>
            <a:pPr>
              <a:buNone/>
            </a:pPr>
            <a:r>
              <a:rPr lang="en-US" dirty="0" smtClean="0"/>
              <a:t>That argument is valid because of the way the </a:t>
            </a:r>
            <a:r>
              <a:rPr lang="en-US" dirty="0" smtClean="0">
                <a:solidFill>
                  <a:schemeClr val="accent3"/>
                </a:solidFill>
              </a:rPr>
              <a:t>CATEGORIES</a:t>
            </a:r>
            <a:r>
              <a:rPr lang="en-US" dirty="0" smtClean="0"/>
              <a:t> are related.  ‘Consumers’, ‘expected utility </a:t>
            </a:r>
            <a:r>
              <a:rPr lang="en-US" dirty="0" err="1" smtClean="0"/>
              <a:t>maximizers’</a:t>
            </a:r>
            <a:r>
              <a:rPr lang="en-US" dirty="0" smtClean="0"/>
              <a:t> and ‘perfectly rational (people)’ could be replaced with any categories and the argument would still be valid.</a:t>
            </a:r>
          </a:p>
          <a:p>
            <a:r>
              <a:rPr lang="en-US" dirty="0" smtClean="0"/>
              <a:t>Arguments of the first sort are </a:t>
            </a:r>
            <a:r>
              <a:rPr lang="en-US" dirty="0" smtClean="0">
                <a:solidFill>
                  <a:schemeClr val="accent1"/>
                </a:solidFill>
              </a:rPr>
              <a:t>SENTENTIAL</a:t>
            </a:r>
            <a:r>
              <a:rPr lang="en-US" dirty="0" smtClean="0"/>
              <a:t> and arguments of the second kind are </a:t>
            </a:r>
            <a:r>
              <a:rPr lang="en-US" dirty="0" smtClean="0">
                <a:solidFill>
                  <a:schemeClr val="accent3"/>
                </a:solidFill>
              </a:rPr>
              <a:t>CATEGORICAL</a:t>
            </a:r>
            <a:r>
              <a:rPr lang="en-US" dirty="0" smtClean="0"/>
              <a:t>.  We check the former for validity with truth tables and we check the latter with Venn diagrams.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Categorical Sentences</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lphaLcParenBoth"/>
            </a:pPr>
            <a:r>
              <a:rPr lang="en-US" dirty="0" smtClean="0"/>
              <a:t>All X are Y.			(e) No X are Y.</a:t>
            </a:r>
          </a:p>
          <a:p>
            <a:pPr marL="514350" indent="-514350">
              <a:buNone/>
            </a:pPr>
            <a:endParaRPr lang="en-US" dirty="0"/>
          </a:p>
          <a:p>
            <a:pPr marL="514350" indent="-514350">
              <a:buNone/>
            </a:pPr>
            <a:r>
              <a:rPr lang="en-US" dirty="0" smtClean="0"/>
              <a:t>(</a:t>
            </a:r>
            <a:r>
              <a:rPr lang="en-US" dirty="0" err="1" smtClean="0"/>
              <a:t>i</a:t>
            </a:r>
            <a:r>
              <a:rPr lang="en-US" dirty="0" smtClean="0"/>
              <a:t>) Some X are Y.			(o) Some X are not Y.</a:t>
            </a:r>
          </a:p>
          <a:p>
            <a:pPr marL="514350" indent="-514350">
              <a:buNone/>
            </a:pPr>
            <a:endParaRPr lang="en-US" dirty="0" smtClean="0"/>
          </a:p>
          <a:p>
            <a:pPr marL="514350" indent="-514350">
              <a:buNone/>
            </a:pPr>
            <a:r>
              <a:rPr lang="en-US" dirty="0" smtClean="0"/>
              <a:t>The sentences connected by blue arrows are contradictory; if one is true then the other is false.  It was long thought that (a) implied (</a:t>
            </a:r>
            <a:r>
              <a:rPr lang="en-US" dirty="0" err="1" smtClean="0"/>
              <a:t>i</a:t>
            </a:r>
            <a:r>
              <a:rPr lang="en-US" dirty="0" smtClean="0"/>
              <a:t>) and that (e) implied (o), but now that view is commonly rejected.  			</a:t>
            </a:r>
          </a:p>
          <a:p>
            <a:pPr>
              <a:buNone/>
            </a:pPr>
            <a:endParaRPr lang="en-US" dirty="0"/>
          </a:p>
        </p:txBody>
      </p:sp>
      <p:cxnSp>
        <p:nvCxnSpPr>
          <p:cNvPr id="5" name="Straight Arrow Connector 4"/>
          <p:cNvCxnSpPr/>
          <p:nvPr/>
        </p:nvCxnSpPr>
        <p:spPr>
          <a:xfrm flipV="1">
            <a:off x="3429000" y="1905000"/>
            <a:ext cx="1447800" cy="990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352800" y="1905000"/>
            <a:ext cx="1524000" cy="990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Usefulness of the Four Sentence Types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huge variety of sentences can be rewritten in one of the four forms.  So, many arguments can be evaluated as categorical even if they aren’t obviously categorical at first glance.  Some examples follow:</a:t>
            </a:r>
          </a:p>
          <a:p>
            <a:pPr marL="514350" indent="-514350">
              <a:buAutoNum type="alphaLcParenBoth"/>
            </a:pPr>
            <a:r>
              <a:rPr lang="en-US" dirty="0" smtClean="0"/>
              <a:t>If something is X then it is Y.  Every X is Y.  Xs are all Ys.  Nothing is X but not Y.  </a:t>
            </a:r>
          </a:p>
          <a:p>
            <a:pPr marL="514350" indent="-514350">
              <a:buNone/>
            </a:pPr>
            <a:r>
              <a:rPr lang="en-US" dirty="0" smtClean="0"/>
              <a:t>(e) If something is X then it isn’t Y.  Every X is not Y.  Nothing is both X and Y.</a:t>
            </a:r>
          </a:p>
          <a:p>
            <a:pPr marL="571500" indent="-571500">
              <a:buNone/>
            </a:pPr>
            <a:r>
              <a:rPr lang="en-US" dirty="0" smtClean="0"/>
              <a:t>(</a:t>
            </a:r>
            <a:r>
              <a:rPr lang="en-US" dirty="0" err="1" smtClean="0"/>
              <a:t>i</a:t>
            </a:r>
            <a:r>
              <a:rPr lang="en-US" dirty="0" smtClean="0"/>
              <a:t>)  There are Xs that are Ys.  Some things are both X and Y.  At least one X is Y.</a:t>
            </a:r>
          </a:p>
          <a:p>
            <a:pPr marL="571500" indent="-571500">
              <a:buNone/>
            </a:pPr>
            <a:r>
              <a:rPr lang="en-US" dirty="0" smtClean="0"/>
              <a:t>(o) There are Xs that are not Ys.  Some things are X but not Y.  At least one X is not Y.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With Circles</a:t>
            </a:r>
            <a:endParaRPr lang="en-US" dirty="0"/>
          </a:p>
        </p:txBody>
      </p:sp>
      <p:sp>
        <p:nvSpPr>
          <p:cNvPr id="3" name="Content Placeholder 2"/>
          <p:cNvSpPr>
            <a:spLocks noGrp="1"/>
          </p:cNvSpPr>
          <p:nvPr>
            <p:ph idx="1"/>
          </p:nvPr>
        </p:nvSpPr>
        <p:spPr/>
        <p:txBody>
          <a:bodyPr>
            <a:normAutofit/>
          </a:bodyPr>
          <a:lstStyle/>
          <a:p>
            <a:r>
              <a:rPr lang="en-US" sz="2400" dirty="0" smtClean="0"/>
              <a:t>Let a circle represent a category.  Then you can make sense of representing ‘All X are Y’ by putting an circle for X INSIDE a circle for Y.  That would show that there aren’t any Xs outside the group of Ys.  </a:t>
            </a:r>
          </a:p>
          <a:p>
            <a:endParaRPr lang="en-US" sz="2400" dirty="0" smtClean="0"/>
          </a:p>
          <a:p>
            <a:endParaRPr lang="en-US" sz="2400" dirty="0"/>
          </a:p>
          <a:p>
            <a:r>
              <a:rPr lang="en-US" sz="2400" dirty="0" smtClean="0"/>
              <a:t>Since there’s nothing special about the shape we use, you shouldn’t object if the inside region (the X region) was a football-shaped and off to one side.</a:t>
            </a:r>
            <a:endParaRPr lang="en-US" sz="2400" dirty="0"/>
          </a:p>
        </p:txBody>
      </p:sp>
      <p:sp>
        <p:nvSpPr>
          <p:cNvPr id="4" name="Oval 3"/>
          <p:cNvSpPr/>
          <p:nvPr/>
        </p:nvSpPr>
        <p:spPr>
          <a:xfrm>
            <a:off x="3276600" y="2743200"/>
            <a:ext cx="1600200" cy="1371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581400" y="3048000"/>
            <a:ext cx="6858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38600" y="2895600"/>
            <a:ext cx="304800" cy="381000"/>
          </a:xfrm>
          <a:prstGeom prst="rect">
            <a:avLst/>
          </a:prstGeom>
          <a:noFill/>
        </p:spPr>
        <p:txBody>
          <a:bodyPr wrap="square" rtlCol="0">
            <a:spAutoFit/>
          </a:bodyPr>
          <a:lstStyle/>
          <a:p>
            <a:r>
              <a:rPr lang="en-US" dirty="0" smtClean="0"/>
              <a:t>X</a:t>
            </a:r>
            <a:endParaRPr lang="en-US" dirty="0"/>
          </a:p>
        </p:txBody>
      </p:sp>
      <p:sp>
        <p:nvSpPr>
          <p:cNvPr id="7" name="TextBox 6"/>
          <p:cNvSpPr txBox="1"/>
          <p:nvPr/>
        </p:nvSpPr>
        <p:spPr>
          <a:xfrm>
            <a:off x="4724400" y="3505200"/>
            <a:ext cx="296876" cy="369332"/>
          </a:xfrm>
          <a:prstGeom prst="rect">
            <a:avLst/>
          </a:prstGeom>
          <a:noFill/>
        </p:spPr>
        <p:txBody>
          <a:bodyPr wrap="none" rtlCol="0">
            <a:spAutoFit/>
          </a:bodyPr>
          <a:lstStyle/>
          <a:p>
            <a:r>
              <a:rPr lang="en-US" dirty="0" smtClean="0"/>
              <a:t>Y</a:t>
            </a:r>
            <a:endParaRPr lang="en-US" dirty="0"/>
          </a:p>
        </p:txBody>
      </p:sp>
      <p:sp>
        <p:nvSpPr>
          <p:cNvPr id="9" name="Oval 8"/>
          <p:cNvSpPr/>
          <p:nvPr/>
        </p:nvSpPr>
        <p:spPr>
          <a:xfrm>
            <a:off x="5943600" y="5029200"/>
            <a:ext cx="1600200" cy="152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p:cNvSpPr/>
          <p:nvPr/>
        </p:nvSpPr>
        <p:spPr>
          <a:xfrm>
            <a:off x="6172200" y="5257800"/>
            <a:ext cx="304800" cy="7620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Oval 15"/>
          <p:cNvSpPr/>
          <p:nvPr/>
        </p:nvSpPr>
        <p:spPr>
          <a:xfrm>
            <a:off x="6019800" y="5257800"/>
            <a:ext cx="5334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400800" y="5334000"/>
            <a:ext cx="304800" cy="369332"/>
          </a:xfrm>
          <a:prstGeom prst="rect">
            <a:avLst/>
          </a:prstGeom>
          <a:noFill/>
        </p:spPr>
        <p:txBody>
          <a:bodyPr wrap="square" rtlCol="0">
            <a:spAutoFit/>
          </a:bodyPr>
          <a:lstStyle/>
          <a:p>
            <a:r>
              <a:rPr lang="en-US" dirty="0"/>
              <a:t>X</a:t>
            </a:r>
          </a:p>
        </p:txBody>
      </p:sp>
      <p:sp>
        <p:nvSpPr>
          <p:cNvPr id="18" name="TextBox 17"/>
          <p:cNvSpPr txBox="1"/>
          <p:nvPr/>
        </p:nvSpPr>
        <p:spPr>
          <a:xfrm>
            <a:off x="7315200" y="6019800"/>
            <a:ext cx="296876" cy="369332"/>
          </a:xfrm>
          <a:prstGeom prst="rect">
            <a:avLst/>
          </a:prstGeom>
          <a:noFill/>
        </p:spPr>
        <p:txBody>
          <a:bodyPr wrap="none" rtlCol="0">
            <a:spAutoFit/>
          </a:bodyPr>
          <a:lstStyle/>
          <a:p>
            <a:r>
              <a:rPr lang="en-US" dirty="0" smtClean="0"/>
              <a:t>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2971800" y="2514600"/>
            <a:ext cx="2590800" cy="1623727"/>
          </a:xfrm>
          <a:prstGeom prst="rect">
            <a:avLst/>
          </a:prstGeom>
          <a:noFill/>
          <a:ln w="9525">
            <a:noFill/>
            <a:miter lim="800000"/>
            <a:headEnd/>
            <a:tailEnd/>
          </a:ln>
          <a:effectLst/>
        </p:spPr>
      </p:pic>
      <p:sp>
        <p:nvSpPr>
          <p:cNvPr id="3" name="Content Placeholder 2"/>
          <p:cNvSpPr>
            <a:spLocks noGrp="1"/>
          </p:cNvSpPr>
          <p:nvPr>
            <p:ph idx="1"/>
          </p:nvPr>
        </p:nvSpPr>
        <p:spPr/>
        <p:txBody>
          <a:bodyPr>
            <a:normAutofit fontScale="77500" lnSpcReduction="20000"/>
          </a:bodyPr>
          <a:lstStyle/>
          <a:p>
            <a:r>
              <a:rPr lang="en-US" dirty="0" smtClean="0"/>
              <a:t>Because it will be useful to have a uniform starting shape for all four sentence types, we’ll represent the (a) sentence (All X are Y) this way:</a:t>
            </a:r>
          </a:p>
          <a:p>
            <a:endParaRPr lang="en-US" dirty="0" smtClean="0"/>
          </a:p>
          <a:p>
            <a:endParaRPr lang="en-US" dirty="0"/>
          </a:p>
          <a:p>
            <a:pPr>
              <a:buNone/>
            </a:pPr>
            <a:endParaRPr lang="en-US" dirty="0" smtClean="0"/>
          </a:p>
          <a:p>
            <a:endParaRPr lang="en-US" dirty="0" smtClean="0"/>
          </a:p>
          <a:p>
            <a:r>
              <a:rPr lang="en-US" dirty="0" smtClean="0"/>
              <a:t>The shaded portion of the X circle is empty.  Read the diagram to say that the part of the X circle that’s outside the Y circle </a:t>
            </a:r>
            <a:r>
              <a:rPr lang="en-US" dirty="0" smtClean="0">
                <a:solidFill>
                  <a:schemeClr val="accent1"/>
                </a:solidFill>
              </a:rPr>
              <a:t>contains nothing</a:t>
            </a:r>
            <a:r>
              <a:rPr lang="en-US" dirty="0" smtClean="0"/>
              <a:t>.  The only portion of the X circle that might contain something is the portion inside the Y circle.  So think of it as being equivalent to the bottom diagram on slide five.</a:t>
            </a:r>
          </a:p>
          <a:p>
            <a:endParaRPr lang="en-US" dirty="0"/>
          </a:p>
        </p:txBody>
      </p:sp>
      <p:sp>
        <p:nvSpPr>
          <p:cNvPr id="2" name="Title 1"/>
          <p:cNvSpPr>
            <a:spLocks noGrp="1"/>
          </p:cNvSpPr>
          <p:nvPr>
            <p:ph type="title"/>
          </p:nvPr>
        </p:nvSpPr>
        <p:spPr/>
        <p:txBody>
          <a:bodyPr/>
          <a:lstStyle/>
          <a:p>
            <a:r>
              <a:rPr lang="en-US" dirty="0" smtClean="0"/>
              <a:t>Representation on a Venn Diagram</a:t>
            </a:r>
            <a:endParaRPr lang="en-US" dirty="0"/>
          </a:p>
        </p:txBody>
      </p:sp>
      <p:sp>
        <p:nvSpPr>
          <p:cNvPr id="13" name="TextBox 12"/>
          <p:cNvSpPr txBox="1"/>
          <p:nvPr/>
        </p:nvSpPr>
        <p:spPr>
          <a:xfrm>
            <a:off x="2971800" y="2590800"/>
            <a:ext cx="304892" cy="369332"/>
          </a:xfrm>
          <a:prstGeom prst="rect">
            <a:avLst/>
          </a:prstGeom>
          <a:noFill/>
        </p:spPr>
        <p:txBody>
          <a:bodyPr wrap="square" rtlCol="0">
            <a:spAutoFit/>
          </a:bodyPr>
          <a:lstStyle/>
          <a:p>
            <a:r>
              <a:rPr lang="en-US" dirty="0" smtClean="0"/>
              <a:t>X</a:t>
            </a:r>
            <a:endParaRPr lang="en-US" dirty="0"/>
          </a:p>
        </p:txBody>
      </p:sp>
      <p:sp>
        <p:nvSpPr>
          <p:cNvPr id="14" name="TextBox 13"/>
          <p:cNvSpPr txBox="1"/>
          <p:nvPr/>
        </p:nvSpPr>
        <p:spPr>
          <a:xfrm>
            <a:off x="5181600" y="2590800"/>
            <a:ext cx="296876" cy="369332"/>
          </a:xfrm>
          <a:prstGeom prst="rect">
            <a:avLst/>
          </a:prstGeom>
          <a:noFill/>
        </p:spPr>
        <p:txBody>
          <a:bodyPr wrap="none" rtlCol="0">
            <a:spAutoFit/>
          </a:bodyPr>
          <a:lstStyle/>
          <a:p>
            <a:r>
              <a:rPr lang="en-US" dirty="0" smtClean="0"/>
              <a:t>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Other Three Sentences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 No X are Y.</a:t>
            </a:r>
          </a:p>
          <a:p>
            <a:endParaRPr lang="en-US" dirty="0" smtClean="0"/>
          </a:p>
          <a:p>
            <a:endParaRPr lang="en-US" dirty="0" smtClean="0"/>
          </a:p>
          <a:p>
            <a:r>
              <a:rPr lang="en-US" dirty="0" smtClean="0"/>
              <a:t>(</a:t>
            </a:r>
            <a:r>
              <a:rPr lang="en-US" dirty="0" err="1" smtClean="0"/>
              <a:t>i</a:t>
            </a:r>
            <a:r>
              <a:rPr lang="en-US" dirty="0" smtClean="0"/>
              <a:t>) Some X are Y.</a:t>
            </a:r>
          </a:p>
          <a:p>
            <a:endParaRPr lang="en-US" dirty="0" smtClean="0"/>
          </a:p>
          <a:p>
            <a:endParaRPr lang="en-US" dirty="0" smtClean="0"/>
          </a:p>
          <a:p>
            <a:r>
              <a:rPr lang="en-US" dirty="0" smtClean="0"/>
              <a:t>(o) Some X are not Y.</a:t>
            </a:r>
          </a:p>
          <a:p>
            <a:endParaRPr lang="en-US" dirty="0" smtClean="0"/>
          </a:p>
          <a:p>
            <a:r>
              <a:rPr lang="en-US" dirty="0" smtClean="0"/>
              <a:t>Think of the little ‘x’ as saying that there is something in a region.  So, shading a region says </a:t>
            </a:r>
            <a:r>
              <a:rPr lang="en-US" dirty="0" smtClean="0">
                <a:solidFill>
                  <a:schemeClr val="accent1"/>
                </a:solidFill>
              </a:rPr>
              <a:t>it has no contents</a:t>
            </a:r>
            <a:r>
              <a:rPr lang="en-US" dirty="0" smtClean="0"/>
              <a:t> and putting an ‘x’ in a region says just the opposite—that </a:t>
            </a:r>
            <a:r>
              <a:rPr lang="en-US" dirty="0" smtClean="0">
                <a:solidFill>
                  <a:schemeClr val="accent3"/>
                </a:solidFill>
              </a:rPr>
              <a:t>it has contents</a:t>
            </a:r>
            <a:r>
              <a:rPr lang="en-US" dirty="0" smtClean="0"/>
              <a:t>. </a:t>
            </a:r>
          </a:p>
          <a:p>
            <a:r>
              <a:rPr lang="en-US" dirty="0" smtClean="0"/>
              <a:t>From the four diagrams you can see clearly what is represented on slide three: the (a) and (o) sentences are contradictory and the (e) and (</a:t>
            </a:r>
            <a:r>
              <a:rPr lang="en-US" dirty="0" err="1" smtClean="0"/>
              <a:t>i</a:t>
            </a:r>
            <a:r>
              <a:rPr lang="en-US" dirty="0" smtClean="0"/>
              <a:t>) sentences are contradictory. </a:t>
            </a:r>
          </a:p>
          <a:p>
            <a:endParaRPr lang="en-US" dirty="0"/>
          </a:p>
        </p:txBody>
      </p:sp>
      <p:pic>
        <p:nvPicPr>
          <p:cNvPr id="2052" name="Picture 4"/>
          <p:cNvPicPr>
            <a:picLocks noChangeAspect="1" noChangeArrowheads="1"/>
          </p:cNvPicPr>
          <p:nvPr/>
        </p:nvPicPr>
        <p:blipFill>
          <a:blip r:embed="rId2"/>
          <a:srcRect/>
          <a:stretch>
            <a:fillRect/>
          </a:stretch>
        </p:blipFill>
        <p:spPr bwMode="auto">
          <a:xfrm>
            <a:off x="2667000" y="1219200"/>
            <a:ext cx="1524000" cy="981424"/>
          </a:xfrm>
          <a:prstGeom prst="rect">
            <a:avLst/>
          </a:prstGeom>
          <a:noFill/>
          <a:ln w="9525">
            <a:noFill/>
            <a:miter lim="800000"/>
            <a:headEnd/>
            <a:tailEnd/>
          </a:ln>
          <a:effectLst/>
        </p:spPr>
      </p:pic>
      <p:pic>
        <p:nvPicPr>
          <p:cNvPr id="2056" name="Picture 8"/>
          <p:cNvPicPr>
            <a:picLocks noChangeAspect="1" noChangeArrowheads="1"/>
          </p:cNvPicPr>
          <p:nvPr/>
        </p:nvPicPr>
        <p:blipFill>
          <a:blip r:embed="rId3"/>
          <a:srcRect/>
          <a:stretch>
            <a:fillRect/>
          </a:stretch>
        </p:blipFill>
        <p:spPr bwMode="auto">
          <a:xfrm>
            <a:off x="2895600" y="2209800"/>
            <a:ext cx="1614487" cy="985251"/>
          </a:xfrm>
          <a:prstGeom prst="rect">
            <a:avLst/>
          </a:prstGeom>
          <a:noFill/>
          <a:ln w="9525">
            <a:noFill/>
            <a:miter lim="800000"/>
            <a:headEnd/>
            <a:tailEnd/>
          </a:ln>
          <a:effectLst/>
        </p:spPr>
      </p:pic>
      <p:pic>
        <p:nvPicPr>
          <p:cNvPr id="2057" name="Picture 9"/>
          <p:cNvPicPr>
            <a:picLocks noChangeAspect="1" noChangeArrowheads="1"/>
          </p:cNvPicPr>
          <p:nvPr/>
        </p:nvPicPr>
        <p:blipFill>
          <a:blip r:embed="rId4"/>
          <a:srcRect/>
          <a:stretch>
            <a:fillRect/>
          </a:stretch>
        </p:blipFill>
        <p:spPr bwMode="auto">
          <a:xfrm>
            <a:off x="3352800" y="3276600"/>
            <a:ext cx="1590675" cy="987893"/>
          </a:xfrm>
          <a:prstGeom prst="rect">
            <a:avLst/>
          </a:prstGeom>
          <a:noFill/>
          <a:ln w="9525">
            <a:noFill/>
            <a:miter lim="800000"/>
            <a:headEnd/>
            <a:tailEnd/>
          </a:ln>
          <a:effectLst/>
        </p:spPr>
      </p:pic>
      <p:sp>
        <p:nvSpPr>
          <p:cNvPr id="12" name="TextBox 11"/>
          <p:cNvSpPr txBox="1"/>
          <p:nvPr/>
        </p:nvSpPr>
        <p:spPr>
          <a:xfrm>
            <a:off x="2514600" y="1295400"/>
            <a:ext cx="304892" cy="369332"/>
          </a:xfrm>
          <a:prstGeom prst="rect">
            <a:avLst/>
          </a:prstGeom>
          <a:noFill/>
        </p:spPr>
        <p:txBody>
          <a:bodyPr wrap="none" rtlCol="0">
            <a:spAutoFit/>
          </a:bodyPr>
          <a:lstStyle/>
          <a:p>
            <a:r>
              <a:rPr lang="en-US" dirty="0" smtClean="0"/>
              <a:t>X</a:t>
            </a:r>
            <a:endParaRPr lang="en-US" dirty="0"/>
          </a:p>
        </p:txBody>
      </p:sp>
      <p:sp>
        <p:nvSpPr>
          <p:cNvPr id="13" name="TextBox 12"/>
          <p:cNvSpPr txBox="1"/>
          <p:nvPr/>
        </p:nvSpPr>
        <p:spPr>
          <a:xfrm>
            <a:off x="4038600" y="1295400"/>
            <a:ext cx="296876" cy="369332"/>
          </a:xfrm>
          <a:prstGeom prst="rect">
            <a:avLst/>
          </a:prstGeom>
          <a:noFill/>
        </p:spPr>
        <p:txBody>
          <a:bodyPr wrap="none" rtlCol="0">
            <a:spAutoFit/>
          </a:bodyPr>
          <a:lstStyle/>
          <a:p>
            <a:r>
              <a:rPr lang="en-US" dirty="0" smtClean="0"/>
              <a:t>Y</a:t>
            </a:r>
            <a:endParaRPr lang="en-US" dirty="0"/>
          </a:p>
        </p:txBody>
      </p:sp>
      <p:sp>
        <p:nvSpPr>
          <p:cNvPr id="14" name="TextBox 13"/>
          <p:cNvSpPr txBox="1"/>
          <p:nvPr/>
        </p:nvSpPr>
        <p:spPr>
          <a:xfrm>
            <a:off x="4343400" y="2286000"/>
            <a:ext cx="296876" cy="369332"/>
          </a:xfrm>
          <a:prstGeom prst="rect">
            <a:avLst/>
          </a:prstGeom>
          <a:noFill/>
        </p:spPr>
        <p:txBody>
          <a:bodyPr wrap="none" rtlCol="0">
            <a:spAutoFit/>
          </a:bodyPr>
          <a:lstStyle/>
          <a:p>
            <a:r>
              <a:rPr lang="en-US" dirty="0" smtClean="0"/>
              <a:t>Y</a:t>
            </a:r>
            <a:endParaRPr lang="en-US" dirty="0"/>
          </a:p>
        </p:txBody>
      </p:sp>
      <p:sp>
        <p:nvSpPr>
          <p:cNvPr id="15" name="TextBox 14"/>
          <p:cNvSpPr txBox="1"/>
          <p:nvPr/>
        </p:nvSpPr>
        <p:spPr>
          <a:xfrm>
            <a:off x="4724400" y="3276600"/>
            <a:ext cx="296876" cy="369332"/>
          </a:xfrm>
          <a:prstGeom prst="rect">
            <a:avLst/>
          </a:prstGeom>
          <a:noFill/>
        </p:spPr>
        <p:txBody>
          <a:bodyPr wrap="none" rtlCol="0">
            <a:spAutoFit/>
          </a:bodyPr>
          <a:lstStyle/>
          <a:p>
            <a:r>
              <a:rPr lang="en-US" dirty="0" smtClean="0"/>
              <a:t>Y</a:t>
            </a:r>
            <a:endParaRPr lang="en-US" dirty="0"/>
          </a:p>
        </p:txBody>
      </p:sp>
      <p:sp>
        <p:nvSpPr>
          <p:cNvPr id="18" name="TextBox 17"/>
          <p:cNvSpPr txBox="1"/>
          <p:nvPr/>
        </p:nvSpPr>
        <p:spPr>
          <a:xfrm>
            <a:off x="2743200" y="2286000"/>
            <a:ext cx="304892" cy="369332"/>
          </a:xfrm>
          <a:prstGeom prst="rect">
            <a:avLst/>
          </a:prstGeom>
          <a:noFill/>
        </p:spPr>
        <p:txBody>
          <a:bodyPr wrap="none" rtlCol="0">
            <a:spAutoFit/>
          </a:bodyPr>
          <a:lstStyle/>
          <a:p>
            <a:r>
              <a:rPr lang="en-US" dirty="0" smtClean="0"/>
              <a:t>X</a:t>
            </a:r>
            <a:endParaRPr lang="en-US" dirty="0"/>
          </a:p>
        </p:txBody>
      </p:sp>
      <p:sp>
        <p:nvSpPr>
          <p:cNvPr id="19" name="TextBox 18"/>
          <p:cNvSpPr txBox="1"/>
          <p:nvPr/>
        </p:nvSpPr>
        <p:spPr>
          <a:xfrm>
            <a:off x="3200400" y="3352800"/>
            <a:ext cx="304892" cy="369332"/>
          </a:xfrm>
          <a:prstGeom prst="rect">
            <a:avLst/>
          </a:prstGeom>
          <a:noFill/>
        </p:spPr>
        <p:txBody>
          <a:bodyPr wrap="none" rtlCol="0">
            <a:spAutoFit/>
          </a:bodyPr>
          <a:lstStyle/>
          <a:p>
            <a:r>
              <a:rPr lang="en-US" dirty="0" smtClean="0"/>
              <a:t>X</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Checking Validity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Consider this argument: All of </a:t>
            </a:r>
            <a:r>
              <a:rPr lang="en-US" dirty="0" err="1" smtClean="0"/>
              <a:t>Madoff’s</a:t>
            </a:r>
            <a:r>
              <a:rPr lang="en-US" dirty="0" smtClean="0"/>
              <a:t> later investors were ruined by his scheme.  So, everyone ruined by his scheme was a later investor.</a:t>
            </a:r>
          </a:p>
          <a:p>
            <a:r>
              <a:rPr lang="en-US" dirty="0" smtClean="0"/>
              <a:t>The argument has this form:</a:t>
            </a:r>
          </a:p>
          <a:p>
            <a:pPr lvl="2">
              <a:buNone/>
            </a:pPr>
            <a:r>
              <a:rPr lang="en-US" dirty="0" smtClean="0"/>
              <a:t>All L are R</a:t>
            </a:r>
          </a:p>
          <a:p>
            <a:pPr lvl="2">
              <a:buNone/>
            </a:pPr>
            <a:r>
              <a:rPr lang="en-US" dirty="0" smtClean="0"/>
              <a:t>So all R are L.</a:t>
            </a:r>
          </a:p>
          <a:p>
            <a:pPr>
              <a:buNone/>
            </a:pPr>
            <a:r>
              <a:rPr lang="en-US" dirty="0" smtClean="0"/>
              <a:t>The premise looks like this on a Venn Diagram:</a:t>
            </a:r>
          </a:p>
          <a:p>
            <a:pPr>
              <a:buNone/>
            </a:pPr>
            <a:endParaRPr lang="en-US" dirty="0" smtClean="0"/>
          </a:p>
          <a:p>
            <a:pPr>
              <a:buNone/>
            </a:pPr>
            <a:r>
              <a:rPr lang="en-US" dirty="0" smtClean="0"/>
              <a:t>The conclusion looks like this:</a:t>
            </a:r>
          </a:p>
          <a:p>
            <a:pPr>
              <a:buNone/>
            </a:pPr>
            <a:endParaRPr lang="en-US" dirty="0" smtClean="0"/>
          </a:p>
          <a:p>
            <a:pPr>
              <a:buNone/>
            </a:pPr>
            <a:r>
              <a:rPr lang="en-US" dirty="0" smtClean="0"/>
              <a:t>Since the premise could be true without the conclusion being true—it is consistent with the premise that there be something in the right crescent—the argument is invalid. </a:t>
            </a:r>
          </a:p>
        </p:txBody>
      </p:sp>
      <p:pic>
        <p:nvPicPr>
          <p:cNvPr id="3075" name="Picture 3"/>
          <p:cNvPicPr>
            <a:picLocks noChangeAspect="1" noChangeArrowheads="1"/>
          </p:cNvPicPr>
          <p:nvPr/>
        </p:nvPicPr>
        <p:blipFill>
          <a:blip r:embed="rId2"/>
          <a:srcRect/>
          <a:stretch>
            <a:fillRect/>
          </a:stretch>
        </p:blipFill>
        <p:spPr bwMode="auto">
          <a:xfrm>
            <a:off x="6781800" y="3276600"/>
            <a:ext cx="1600200" cy="1025769"/>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a:srcRect/>
          <a:stretch>
            <a:fillRect/>
          </a:stretch>
        </p:blipFill>
        <p:spPr bwMode="auto">
          <a:xfrm>
            <a:off x="4648200" y="4038600"/>
            <a:ext cx="1524000" cy="981424"/>
          </a:xfrm>
          <a:prstGeom prst="rect">
            <a:avLst/>
          </a:prstGeom>
          <a:noFill/>
          <a:ln w="9525">
            <a:noFill/>
            <a:miter lim="800000"/>
            <a:headEnd/>
            <a:tailEnd/>
          </a:ln>
          <a:effectLst/>
        </p:spPr>
      </p:pic>
      <p:sp>
        <p:nvSpPr>
          <p:cNvPr id="7" name="TextBox 6"/>
          <p:cNvSpPr txBox="1"/>
          <p:nvPr/>
        </p:nvSpPr>
        <p:spPr>
          <a:xfrm>
            <a:off x="6705600" y="3200400"/>
            <a:ext cx="282450" cy="369332"/>
          </a:xfrm>
          <a:prstGeom prst="rect">
            <a:avLst/>
          </a:prstGeom>
          <a:noFill/>
        </p:spPr>
        <p:txBody>
          <a:bodyPr wrap="none" rtlCol="0">
            <a:spAutoFit/>
          </a:bodyPr>
          <a:lstStyle/>
          <a:p>
            <a:r>
              <a:rPr lang="en-US" dirty="0" smtClean="0"/>
              <a:t>L</a:t>
            </a:r>
            <a:endParaRPr lang="en-US" dirty="0"/>
          </a:p>
        </p:txBody>
      </p:sp>
      <p:sp>
        <p:nvSpPr>
          <p:cNvPr id="9" name="TextBox 8"/>
          <p:cNvSpPr txBox="1"/>
          <p:nvPr/>
        </p:nvSpPr>
        <p:spPr>
          <a:xfrm>
            <a:off x="4495800" y="3962400"/>
            <a:ext cx="282450" cy="369332"/>
          </a:xfrm>
          <a:prstGeom prst="rect">
            <a:avLst/>
          </a:prstGeom>
          <a:noFill/>
        </p:spPr>
        <p:txBody>
          <a:bodyPr wrap="none" rtlCol="0">
            <a:spAutoFit/>
          </a:bodyPr>
          <a:lstStyle/>
          <a:p>
            <a:r>
              <a:rPr lang="en-US" dirty="0" smtClean="0"/>
              <a:t>L</a:t>
            </a:r>
            <a:endParaRPr lang="en-US" dirty="0"/>
          </a:p>
        </p:txBody>
      </p:sp>
      <p:sp>
        <p:nvSpPr>
          <p:cNvPr id="10" name="TextBox 9"/>
          <p:cNvSpPr txBox="1"/>
          <p:nvPr/>
        </p:nvSpPr>
        <p:spPr>
          <a:xfrm>
            <a:off x="8229600" y="3200400"/>
            <a:ext cx="309700" cy="369332"/>
          </a:xfrm>
          <a:prstGeom prst="rect">
            <a:avLst/>
          </a:prstGeom>
          <a:noFill/>
        </p:spPr>
        <p:txBody>
          <a:bodyPr wrap="none" rtlCol="0">
            <a:spAutoFit/>
          </a:bodyPr>
          <a:lstStyle/>
          <a:p>
            <a:r>
              <a:rPr lang="en-US" dirty="0" smtClean="0"/>
              <a:t>R</a:t>
            </a:r>
            <a:endParaRPr lang="en-US" dirty="0"/>
          </a:p>
        </p:txBody>
      </p:sp>
      <p:sp>
        <p:nvSpPr>
          <p:cNvPr id="11" name="TextBox 10"/>
          <p:cNvSpPr txBox="1"/>
          <p:nvPr/>
        </p:nvSpPr>
        <p:spPr>
          <a:xfrm>
            <a:off x="6019800" y="3962400"/>
            <a:ext cx="309700" cy="369332"/>
          </a:xfrm>
          <a:prstGeom prst="rect">
            <a:avLst/>
          </a:prstGeom>
          <a:noFill/>
        </p:spPr>
        <p:txBody>
          <a:bodyPr wrap="none" rtlCol="0">
            <a:spAutoFit/>
          </a:bodyPr>
          <a:lstStyle/>
          <a:p>
            <a:r>
              <a:rPr lang="en-US" dirty="0" smtClean="0"/>
              <a:t>R</a:t>
            </a:r>
            <a:endParaRPr lang="en-US" dirty="0"/>
          </a:p>
        </p:txBody>
      </p:sp>
      <p:cxnSp>
        <p:nvCxnSpPr>
          <p:cNvPr id="13" name="Straight Connector 12"/>
          <p:cNvCxnSpPr/>
          <p:nvPr/>
        </p:nvCxnSpPr>
        <p:spPr>
          <a:xfrm>
            <a:off x="1447800" y="3276600"/>
            <a:ext cx="914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Another Example</a:t>
            </a:r>
            <a:endParaRPr lang="en-US" dirty="0"/>
          </a:p>
        </p:txBody>
      </p:sp>
      <p:sp>
        <p:nvSpPr>
          <p:cNvPr id="3" name="Content Placeholder 2"/>
          <p:cNvSpPr>
            <a:spLocks noGrp="1"/>
          </p:cNvSpPr>
          <p:nvPr>
            <p:ph idx="1"/>
          </p:nvPr>
        </p:nvSpPr>
        <p:spPr>
          <a:xfrm>
            <a:off x="457200" y="1066800"/>
            <a:ext cx="8229600" cy="5486400"/>
          </a:xfrm>
        </p:spPr>
        <p:txBody>
          <a:bodyPr>
            <a:normAutofit fontScale="70000" lnSpcReduction="20000"/>
          </a:bodyPr>
          <a:lstStyle/>
          <a:p>
            <a:r>
              <a:rPr lang="en-US" dirty="0" smtClean="0"/>
              <a:t>Some of </a:t>
            </a:r>
            <a:r>
              <a:rPr lang="en-US" dirty="0" err="1" smtClean="0"/>
              <a:t>Madoff’s</a:t>
            </a:r>
            <a:r>
              <a:rPr lang="en-US" dirty="0" smtClean="0"/>
              <a:t> new friends were ruined by his scheme since all of </a:t>
            </a:r>
            <a:r>
              <a:rPr lang="en-US" dirty="0" err="1" smtClean="0"/>
              <a:t>Madoff’s</a:t>
            </a:r>
            <a:r>
              <a:rPr lang="en-US" dirty="0" smtClean="0"/>
              <a:t> new friends were ruined by his scheme. </a:t>
            </a:r>
          </a:p>
          <a:p>
            <a:r>
              <a:rPr lang="en-US" dirty="0" smtClean="0"/>
              <a:t>Here’s the form:</a:t>
            </a:r>
          </a:p>
          <a:p>
            <a:pPr lvl="1">
              <a:buNone/>
            </a:pPr>
            <a:r>
              <a:rPr lang="en-US" dirty="0" smtClean="0"/>
              <a:t>All F are R</a:t>
            </a:r>
          </a:p>
          <a:p>
            <a:pPr lvl="1">
              <a:buNone/>
            </a:pPr>
            <a:r>
              <a:rPr lang="en-US" dirty="0" smtClean="0"/>
              <a:t>So some F are R</a:t>
            </a:r>
          </a:p>
          <a:p>
            <a:pPr>
              <a:buNone/>
            </a:pPr>
            <a:r>
              <a:rPr lang="en-US" dirty="0" smtClean="0"/>
              <a:t>The premise on a Venn Diagram:</a:t>
            </a:r>
          </a:p>
          <a:p>
            <a:pPr>
              <a:buNone/>
            </a:pPr>
            <a:endParaRPr lang="en-US" dirty="0"/>
          </a:p>
          <a:p>
            <a:pPr>
              <a:buNone/>
            </a:pPr>
            <a:r>
              <a:rPr lang="en-US" dirty="0" smtClean="0"/>
              <a:t>The conclusion on a Venn diagram:</a:t>
            </a:r>
          </a:p>
          <a:p>
            <a:pPr>
              <a:buNone/>
            </a:pPr>
            <a:endParaRPr lang="en-US" dirty="0" smtClean="0"/>
          </a:p>
          <a:p>
            <a:r>
              <a:rPr lang="en-US" dirty="0" smtClean="0"/>
              <a:t>Since the representation of the conclusion is not contained within the representation of the premise—which it would be if the premise guaranteed the conclusion—the argument is invalid.  This might seem strange at first since the argument seems valid but our method says it isn’t.  That’s because we don’t treat (a) (or (e)) sentences as saying that there is something in some region, but only as saying that some region is empty.  This argument could have true premises and a false conclusion if </a:t>
            </a:r>
            <a:r>
              <a:rPr lang="en-US" dirty="0" err="1" smtClean="0"/>
              <a:t>Madoff</a:t>
            </a:r>
            <a:r>
              <a:rPr lang="en-US" dirty="0" smtClean="0"/>
              <a:t> has no new friends (if the entire F circle is empty).</a:t>
            </a:r>
            <a:endParaRPr lang="en-US" dirty="0"/>
          </a:p>
        </p:txBody>
      </p:sp>
      <p:pic>
        <p:nvPicPr>
          <p:cNvPr id="4098" name="Picture 2"/>
          <p:cNvPicPr>
            <a:picLocks noChangeAspect="1" noChangeArrowheads="1"/>
          </p:cNvPicPr>
          <p:nvPr/>
        </p:nvPicPr>
        <p:blipFill>
          <a:blip r:embed="rId2"/>
          <a:srcRect/>
          <a:stretch>
            <a:fillRect/>
          </a:stretch>
        </p:blipFill>
        <p:spPr bwMode="auto">
          <a:xfrm>
            <a:off x="4495800" y="2133600"/>
            <a:ext cx="1504950" cy="984622"/>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6096000" y="2971800"/>
            <a:ext cx="1582868" cy="1038225"/>
          </a:xfrm>
          <a:prstGeom prst="rect">
            <a:avLst/>
          </a:prstGeom>
          <a:noFill/>
          <a:ln w="9525">
            <a:noFill/>
            <a:miter lim="800000"/>
            <a:headEnd/>
            <a:tailEnd/>
          </a:ln>
          <a:effectLst/>
        </p:spPr>
      </p:pic>
      <p:sp>
        <p:nvSpPr>
          <p:cNvPr id="6" name="TextBox 5"/>
          <p:cNvSpPr txBox="1"/>
          <p:nvPr/>
        </p:nvSpPr>
        <p:spPr>
          <a:xfrm>
            <a:off x="4343400" y="2057400"/>
            <a:ext cx="290464" cy="369332"/>
          </a:xfrm>
          <a:prstGeom prst="rect">
            <a:avLst/>
          </a:prstGeom>
          <a:noFill/>
        </p:spPr>
        <p:txBody>
          <a:bodyPr wrap="none" rtlCol="0">
            <a:spAutoFit/>
          </a:bodyPr>
          <a:lstStyle/>
          <a:p>
            <a:r>
              <a:rPr lang="en-US" dirty="0" smtClean="0"/>
              <a:t>F</a:t>
            </a:r>
            <a:endParaRPr lang="en-US" dirty="0"/>
          </a:p>
        </p:txBody>
      </p:sp>
      <p:sp>
        <p:nvSpPr>
          <p:cNvPr id="7" name="TextBox 6"/>
          <p:cNvSpPr txBox="1"/>
          <p:nvPr/>
        </p:nvSpPr>
        <p:spPr>
          <a:xfrm>
            <a:off x="5791200" y="2057400"/>
            <a:ext cx="309700" cy="369332"/>
          </a:xfrm>
          <a:prstGeom prst="rect">
            <a:avLst/>
          </a:prstGeom>
          <a:noFill/>
        </p:spPr>
        <p:txBody>
          <a:bodyPr wrap="none" rtlCol="0">
            <a:spAutoFit/>
          </a:bodyPr>
          <a:lstStyle/>
          <a:p>
            <a:r>
              <a:rPr lang="en-US" dirty="0" smtClean="0"/>
              <a:t>R</a:t>
            </a:r>
            <a:endParaRPr lang="en-US" dirty="0"/>
          </a:p>
        </p:txBody>
      </p:sp>
      <p:sp>
        <p:nvSpPr>
          <p:cNvPr id="8" name="TextBox 7"/>
          <p:cNvSpPr txBox="1"/>
          <p:nvPr/>
        </p:nvSpPr>
        <p:spPr>
          <a:xfrm>
            <a:off x="6019800" y="2971800"/>
            <a:ext cx="290464" cy="369332"/>
          </a:xfrm>
          <a:prstGeom prst="rect">
            <a:avLst/>
          </a:prstGeom>
          <a:noFill/>
        </p:spPr>
        <p:txBody>
          <a:bodyPr wrap="none" rtlCol="0">
            <a:spAutoFit/>
          </a:bodyPr>
          <a:lstStyle/>
          <a:p>
            <a:r>
              <a:rPr lang="en-US" dirty="0" smtClean="0"/>
              <a:t>F</a:t>
            </a:r>
            <a:endParaRPr lang="en-US" dirty="0"/>
          </a:p>
        </p:txBody>
      </p:sp>
      <p:sp>
        <p:nvSpPr>
          <p:cNvPr id="9" name="TextBox 8"/>
          <p:cNvSpPr txBox="1"/>
          <p:nvPr/>
        </p:nvSpPr>
        <p:spPr>
          <a:xfrm>
            <a:off x="7467600" y="2971800"/>
            <a:ext cx="309700" cy="369332"/>
          </a:xfrm>
          <a:prstGeom prst="rect">
            <a:avLst/>
          </a:prstGeom>
          <a:noFill/>
        </p:spPr>
        <p:txBody>
          <a:bodyPr wrap="none" rtlCol="0">
            <a:spAutoFit/>
          </a:bodyPr>
          <a:lstStyle/>
          <a:p>
            <a:r>
              <a:rPr lang="en-US" dirty="0" smtClean="0"/>
              <a:t>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7230</TotalTime>
  <Words>1369</Words>
  <Application>Microsoft Office PowerPoint</Application>
  <PresentationFormat>On-screen Show (4:3)</PresentationFormat>
  <Paragraphs>168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Testing for Validity with Venn Diagrams</vt:lpstr>
      <vt:lpstr>Categorical Arguments</vt:lpstr>
      <vt:lpstr>Four Categorical Sentences</vt:lpstr>
      <vt:lpstr>Usefulness of the Four Sentence Types</vt:lpstr>
      <vt:lpstr>Representation With Circles</vt:lpstr>
      <vt:lpstr>Representation on a Venn Diagram</vt:lpstr>
      <vt:lpstr>The Other Three Sentences</vt:lpstr>
      <vt:lpstr>Checking Validity </vt:lpstr>
      <vt:lpstr>Another Example</vt:lpstr>
      <vt:lpstr>Three Circle Venn Diagrams</vt:lpstr>
      <vt:lpstr>Representing (a) and (e) Sentences</vt:lpstr>
      <vt:lpstr>Representing (i) and (o) Sentences</vt:lpstr>
      <vt:lpstr>Putting Them Together</vt:lpstr>
      <vt:lpstr>An Example</vt:lpstr>
      <vt:lpstr>Another Example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for Validity with Venn Diagrams</dc:title>
  <dc:creator>DY</dc:creator>
  <cp:lastModifiedBy>DY</cp:lastModifiedBy>
  <cp:revision>4</cp:revision>
  <dcterms:created xsi:type="dcterms:W3CDTF">2012-10-01T01:26:56Z</dcterms:created>
  <dcterms:modified xsi:type="dcterms:W3CDTF">2012-10-06T01:57:47Z</dcterms:modified>
</cp:coreProperties>
</file>